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60" r:id="rId6"/>
    <p:sldId id="259" r:id="rId7"/>
    <p:sldId id="261" r:id="rId8"/>
    <p:sldId id="267" r:id="rId9"/>
    <p:sldId id="303" r:id="rId10"/>
    <p:sldId id="304" r:id="rId11"/>
    <p:sldId id="268" r:id="rId12"/>
    <p:sldId id="269" r:id="rId13"/>
    <p:sldId id="270" r:id="rId14"/>
    <p:sldId id="271" r:id="rId15"/>
    <p:sldId id="272" r:id="rId16"/>
    <p:sldId id="273" r:id="rId17"/>
    <p:sldId id="305" r:id="rId18"/>
    <p:sldId id="274" r:id="rId19"/>
    <p:sldId id="275" r:id="rId20"/>
    <p:sldId id="276" r:id="rId21"/>
    <p:sldId id="277" r:id="rId22"/>
    <p:sldId id="306" r:id="rId23"/>
    <p:sldId id="278" r:id="rId24"/>
    <p:sldId id="279" r:id="rId25"/>
    <p:sldId id="284" r:id="rId26"/>
    <p:sldId id="285" r:id="rId27"/>
    <p:sldId id="309" r:id="rId28"/>
    <p:sldId id="286" r:id="rId29"/>
    <p:sldId id="281" r:id="rId30"/>
    <p:sldId id="289" r:id="rId31"/>
    <p:sldId id="282" r:id="rId32"/>
    <p:sldId id="287" r:id="rId33"/>
    <p:sldId id="283" r:id="rId34"/>
    <p:sldId id="280" r:id="rId35"/>
    <p:sldId id="290" r:id="rId36"/>
    <p:sldId id="307" r:id="rId37"/>
    <p:sldId id="308" r:id="rId38"/>
    <p:sldId id="311" r:id="rId39"/>
    <p:sldId id="291" r:id="rId40"/>
    <p:sldId id="310" r:id="rId41"/>
    <p:sldId id="292" r:id="rId42"/>
    <p:sldId id="293" r:id="rId43"/>
    <p:sldId id="294" r:id="rId44"/>
    <p:sldId id="295" r:id="rId45"/>
    <p:sldId id="296" r:id="rId46"/>
    <p:sldId id="297" r:id="rId47"/>
    <p:sldId id="298" r:id="rId48"/>
    <p:sldId id="299" r:id="rId49"/>
    <p:sldId id="300" r:id="rId50"/>
    <p:sldId id="301" r:id="rId51"/>
    <p:sldId id="30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4DECF7B-DB7A-40BD-9648-777CB5497D30}" type="datetimeFigureOut">
              <a:rPr lang="en-US" smtClean="0"/>
              <a:t>10/17/2019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40E73D1-4F70-4E68-93FA-5CBF14A1ADC1}"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DECF7B-DB7A-40BD-9648-777CB5497D30}"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E73D1-4F70-4E68-93FA-5CBF14A1AD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DECF7B-DB7A-40BD-9648-777CB5497D30}"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E73D1-4F70-4E68-93FA-5CBF14A1AD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4DECF7B-DB7A-40BD-9648-777CB5497D30}"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E73D1-4F70-4E68-93FA-5CBF14A1ADC1}"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4DECF7B-DB7A-40BD-9648-777CB5497D30}" type="datetimeFigureOut">
              <a:rPr lang="en-US" smtClean="0"/>
              <a:t>10/18/2019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40E73D1-4F70-4E68-93FA-5CBF14A1ADC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4DECF7B-DB7A-40BD-9648-777CB5497D30}"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E73D1-4F70-4E68-93FA-5CBF14A1ADC1}"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4DECF7B-DB7A-40BD-9648-777CB5497D30}" type="datetimeFigureOut">
              <a:rPr lang="en-US" smtClean="0"/>
              <a:t>10/18/2019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0E73D1-4F70-4E68-93FA-5CBF14A1ADC1}"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4DECF7B-DB7A-40BD-9648-777CB5497D30}" type="datetimeFigureOut">
              <a:rPr lang="en-US" smtClean="0"/>
              <a:t>10/18/2019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0E73D1-4F70-4E68-93FA-5CBF14A1AD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ECF7B-DB7A-40BD-9648-777CB5497D30}" type="datetimeFigureOut">
              <a:rPr lang="en-US" smtClean="0"/>
              <a:t>10/18/2019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0E73D1-4F70-4E68-93FA-5CBF14A1AD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4DECF7B-DB7A-40BD-9648-777CB5497D30}"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E73D1-4F70-4E68-93FA-5CBF14A1ADC1}"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4DECF7B-DB7A-40BD-9648-777CB5497D30}" type="datetimeFigureOut">
              <a:rPr lang="en-US" smtClean="0"/>
              <a:t>10/18/2019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240E73D1-4F70-4E68-93FA-5CBF14A1ADC1}"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4DECF7B-DB7A-40BD-9648-777CB5497D30}" type="datetimeFigureOut">
              <a:rPr lang="en-US" smtClean="0"/>
              <a:t>10/17/2019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40E73D1-4F70-4E68-93FA-5CBF14A1ADC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smtClean="0">
                <a:solidFill>
                  <a:srgbClr val="C00000"/>
                </a:solidFill>
              </a:rPr>
              <a:t>Adaptation &amp; Cell injury</a:t>
            </a:r>
          </a:p>
          <a:p>
            <a:endParaRPr lang="en-US" dirty="0"/>
          </a:p>
        </p:txBody>
      </p:sp>
      <p:sp>
        <p:nvSpPr>
          <p:cNvPr id="2" name="Title 1"/>
          <p:cNvSpPr>
            <a:spLocks noGrp="1"/>
          </p:cNvSpPr>
          <p:nvPr>
            <p:ph type="ctrTitle"/>
          </p:nvPr>
        </p:nvSpPr>
        <p:spPr/>
        <p:txBody>
          <a:bodyPr/>
          <a:lstStyle/>
          <a:p>
            <a:r>
              <a:rPr lang="en-US" b="1" dirty="0" smtClean="0"/>
              <a:t>Pathology lec2</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ts1.mm.bing.net/th?&amp;id=HN.607989016630724173&amp;w=300&amp;h=300&amp;c=0&amp;pid=1.9&amp;rs=0&amp;p=0"/>
          <p:cNvPicPr/>
          <p:nvPr/>
        </p:nvPicPr>
        <p:blipFill>
          <a:blip r:embed="rId2" cstate="print"/>
          <a:srcRect/>
          <a:stretch>
            <a:fillRect/>
          </a:stretch>
        </p:blipFill>
        <p:spPr bwMode="auto">
          <a:xfrm>
            <a:off x="5105400" y="1981200"/>
            <a:ext cx="4038600" cy="3200400"/>
          </a:xfrm>
          <a:prstGeom prst="rect">
            <a:avLst/>
          </a:prstGeom>
          <a:noFill/>
          <a:ln w="9525">
            <a:noFill/>
            <a:miter lim="800000"/>
            <a:headEnd/>
            <a:tailEnd/>
          </a:ln>
        </p:spPr>
      </p:pic>
      <p:pic>
        <p:nvPicPr>
          <p:cNvPr id="7" name="Picture 6" descr="http://library.med.utah.edu/WebPath/jpeg5/CV101.jpg"/>
          <p:cNvPicPr/>
          <p:nvPr/>
        </p:nvPicPr>
        <p:blipFill>
          <a:blip r:embed="rId3" cstate="print"/>
          <a:srcRect/>
          <a:stretch>
            <a:fillRect/>
          </a:stretch>
        </p:blipFill>
        <p:spPr bwMode="auto">
          <a:xfrm>
            <a:off x="0" y="1524000"/>
            <a:ext cx="51816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b="1" i="1" dirty="0" smtClean="0"/>
              <a:t>Mechanism: activation of cell receptors, gens, growth factors leading to synthesis of proteins and cell organelles. </a:t>
            </a:r>
          </a:p>
          <a:p>
            <a:r>
              <a:rPr lang="en-US" b="1" i="1" dirty="0" smtClean="0"/>
              <a:t>In </a:t>
            </a:r>
            <a:r>
              <a:rPr lang="en-US" b="1" i="1" dirty="0"/>
              <a:t>the heart, the stimulus for hypertrophy is usually chronic hemodynamic overload, resulting from either hypertension or faulty </a:t>
            </a:r>
            <a:r>
              <a:rPr lang="en-US" b="1" i="1" dirty="0" smtClean="0"/>
              <a:t>valves.</a:t>
            </a:r>
          </a:p>
          <a:p>
            <a:r>
              <a:rPr lang="en-US" b="1" i="1" dirty="0"/>
              <a:t>The massive physiologic growth of the uterus during pregnancy </a:t>
            </a:r>
            <a:r>
              <a:rPr lang="en-US" b="1" i="1" dirty="0" smtClean="0"/>
              <a:t>due to </a:t>
            </a:r>
            <a:r>
              <a:rPr lang="en-US" b="1" i="1" dirty="0"/>
              <a:t>hormone-induced increase in the size of an organ that results mainly from hypertrophy of muscle </a:t>
            </a:r>
            <a:r>
              <a:rPr lang="en-US" b="1" i="1" dirty="0" smtClean="0"/>
              <a:t>fibers.</a:t>
            </a:r>
            <a:endParaRPr lang="en-US"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C00000"/>
                </a:solidFill>
              </a:rPr>
              <a:t>Hyperplasia</a:t>
            </a:r>
            <a:endParaRPr lang="en-US" b="1" i="1" dirty="0">
              <a:solidFill>
                <a:srgbClr val="C00000"/>
              </a:solidFill>
            </a:endParaRPr>
          </a:p>
        </p:txBody>
      </p:sp>
      <p:sp>
        <p:nvSpPr>
          <p:cNvPr id="3" name="Content Placeholder 2"/>
          <p:cNvSpPr>
            <a:spLocks noGrp="1"/>
          </p:cNvSpPr>
          <p:nvPr>
            <p:ph sz="quarter" idx="1"/>
          </p:nvPr>
        </p:nvSpPr>
        <p:spPr/>
        <p:txBody>
          <a:bodyPr/>
          <a:lstStyle/>
          <a:p>
            <a:r>
              <a:rPr lang="en-US" b="1" i="1" dirty="0"/>
              <a:t>Hyperplasia is an increase in the number of cells in an organ or tissue, usually resulting in increased mass of the organ or </a:t>
            </a:r>
            <a:r>
              <a:rPr lang="en-US" b="1" i="1" dirty="0" smtClean="0"/>
              <a:t>tissue.</a:t>
            </a:r>
          </a:p>
          <a:p>
            <a:r>
              <a:rPr lang="en-US" b="1" dirty="0"/>
              <a:t>Hyperplasia can be physiologic or pathologic</a:t>
            </a:r>
            <a:r>
              <a:rPr lang="en-US" b="1" dirty="0" smtClean="0"/>
              <a:t>.</a:t>
            </a:r>
          </a:p>
          <a:p>
            <a:r>
              <a:rPr lang="en-US" b="1" dirty="0" smtClean="0"/>
              <a:t>The same triggers for hypertrophy; Hyperplasia </a:t>
            </a:r>
            <a:r>
              <a:rPr lang="en-US" b="1" dirty="0"/>
              <a:t>takes place if the cell population </a:t>
            </a:r>
            <a:r>
              <a:rPr lang="en-US" b="1" dirty="0" smtClean="0"/>
              <a:t>can </a:t>
            </a:r>
            <a:r>
              <a:rPr lang="en-US" b="1" dirty="0" err="1" smtClean="0"/>
              <a:t>devide</a:t>
            </a:r>
            <a:r>
              <a:rPr lang="en-US" b="1" dirty="0" smtClean="0"/>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Font typeface="Wingdings" pitchFamily="2" charset="2"/>
              <a:buChar char="Ø"/>
            </a:pPr>
            <a:r>
              <a:rPr lang="en-US" b="1" dirty="0"/>
              <a:t>Physiologic </a:t>
            </a:r>
            <a:r>
              <a:rPr lang="en-US" b="1" dirty="0" smtClean="0"/>
              <a:t>hyperplasia:</a:t>
            </a:r>
          </a:p>
          <a:p>
            <a:pPr>
              <a:buFont typeface="Wingdings" pitchFamily="2" charset="2"/>
              <a:buChar char="ü"/>
            </a:pPr>
            <a:r>
              <a:rPr lang="en-US" b="1" i="1" dirty="0"/>
              <a:t>hormonal </a:t>
            </a:r>
            <a:r>
              <a:rPr lang="en-US" b="1" i="1" dirty="0" smtClean="0"/>
              <a:t>hyperplasia </a:t>
            </a:r>
            <a:r>
              <a:rPr lang="en-US" b="1" dirty="0" smtClean="0"/>
              <a:t>( e.g. proliferation </a:t>
            </a:r>
            <a:r>
              <a:rPr lang="en-US" b="1" dirty="0"/>
              <a:t>of the glandular epithelium of the female breast at puberty and during pregnancy, usually accompanied by enlargement (hypertrophy) of the glandular epithelial </a:t>
            </a:r>
            <a:r>
              <a:rPr lang="en-US" b="1" dirty="0" smtClean="0"/>
              <a:t>cells).</a:t>
            </a:r>
            <a:endParaRPr lang="en-US" b="1" i="1" dirty="0" smtClean="0"/>
          </a:p>
          <a:p>
            <a:pPr>
              <a:buFont typeface="Wingdings" pitchFamily="2" charset="2"/>
              <a:buChar char="ü"/>
            </a:pPr>
            <a:r>
              <a:rPr lang="en-US" b="1" i="1" dirty="0" smtClean="0"/>
              <a:t>Compensatory </a:t>
            </a:r>
            <a:r>
              <a:rPr lang="en-US" b="1" i="1" dirty="0"/>
              <a:t>hyperplasia</a:t>
            </a:r>
            <a:r>
              <a:rPr lang="en-US" b="1" dirty="0"/>
              <a:t>, which increases tissue mass after damage or partial </a:t>
            </a:r>
            <a:r>
              <a:rPr lang="en-US" b="1" dirty="0" smtClean="0"/>
              <a:t>resection.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Font typeface="Wingdings" pitchFamily="2" charset="2"/>
              <a:buChar char="Ø"/>
            </a:pPr>
            <a:r>
              <a:rPr lang="en-US" b="1" dirty="0" smtClean="0"/>
              <a:t>Pathologic </a:t>
            </a:r>
            <a:r>
              <a:rPr lang="en-US" b="1" dirty="0"/>
              <a:t>hyperplasia :</a:t>
            </a:r>
            <a:r>
              <a:rPr lang="en-US" b="1" dirty="0" smtClean="0"/>
              <a:t> </a:t>
            </a:r>
            <a:r>
              <a:rPr lang="en-US" b="1" dirty="0"/>
              <a:t>caused by </a:t>
            </a:r>
            <a:r>
              <a:rPr lang="en-US" b="1" i="1" dirty="0"/>
              <a:t>excesses of hormones or growth factors</a:t>
            </a:r>
            <a:r>
              <a:rPr lang="en-US" b="1" dirty="0"/>
              <a:t> acting on target cells. </a:t>
            </a:r>
            <a:endParaRPr lang="en-US" b="1" dirty="0" smtClean="0"/>
          </a:p>
          <a:p>
            <a:pPr>
              <a:buNone/>
            </a:pPr>
            <a:r>
              <a:rPr lang="en-US" b="1" dirty="0"/>
              <a:t> </a:t>
            </a:r>
            <a:r>
              <a:rPr lang="en-US" b="1" dirty="0" smtClean="0"/>
              <a:t> ( e.g. Endometrial </a:t>
            </a:r>
            <a:r>
              <a:rPr lang="en-US" b="1" dirty="0"/>
              <a:t>hyperplasia is an example of abnormal hormone-induced </a:t>
            </a:r>
            <a:r>
              <a:rPr lang="en-US" b="1" dirty="0" smtClean="0"/>
              <a:t>hyperplasia ; </a:t>
            </a:r>
            <a:r>
              <a:rPr lang="en-US" b="1" dirty="0"/>
              <a:t>Hyperplasia is a characteristic response to certain </a:t>
            </a:r>
            <a:r>
              <a:rPr lang="en-US" b="1" i="1" dirty="0"/>
              <a:t>viral infections</a:t>
            </a:r>
            <a:r>
              <a:rPr lang="en-US" b="1" dirty="0"/>
              <a:t>, such as </a:t>
            </a:r>
            <a:r>
              <a:rPr lang="en-US" b="1" dirty="0" err="1"/>
              <a:t>papillomaviruses</a:t>
            </a:r>
            <a:r>
              <a:rPr lang="en-US" b="1" dirty="0"/>
              <a:t>, which cause skin warts and several mucosal lesions composed of masses of </a:t>
            </a:r>
            <a:r>
              <a:rPr lang="en-US" b="1" dirty="0" err="1"/>
              <a:t>hyperplastic</a:t>
            </a:r>
            <a:r>
              <a:rPr lang="en-US" b="1" dirty="0"/>
              <a:t> epithelium</a:t>
            </a:r>
            <a:r>
              <a:rPr lang="en-US" b="1" dirty="0" smtClean="0"/>
              <a:t>. </a:t>
            </a:r>
            <a:r>
              <a:rPr lang="en-US" b="1" dirty="0"/>
              <a:t>growth factors produced by viral genes or by infected cells may stimulate cellular proliferation </a:t>
            </a:r>
            <a:r>
              <a:rPr lang="en-US" b="1" dirty="0" smtClean="0"/>
              <a:t>).</a:t>
            </a:r>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Mechanism: </a:t>
            </a:r>
            <a:r>
              <a:rPr lang="en-US" b="1" i="1" dirty="0"/>
              <a:t>Hyperplasia is the result of growth factor–driven proliferation of mature cells and, in some cases, by increased output of new cells from tissue stem cells</a:t>
            </a:r>
            <a:r>
              <a:rPr lang="en-US" b="1" dirty="0"/>
              <a: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C00000"/>
                </a:solidFill>
              </a:rPr>
              <a:t>Atrophy</a:t>
            </a:r>
            <a:endParaRPr lang="en-US" b="1" i="1" dirty="0">
              <a:solidFill>
                <a:srgbClr val="C00000"/>
              </a:solidFill>
            </a:endParaRPr>
          </a:p>
        </p:txBody>
      </p:sp>
      <p:sp>
        <p:nvSpPr>
          <p:cNvPr id="3" name="Content Placeholder 2"/>
          <p:cNvSpPr>
            <a:spLocks noGrp="1"/>
          </p:cNvSpPr>
          <p:nvPr>
            <p:ph sz="quarter" idx="1"/>
          </p:nvPr>
        </p:nvSpPr>
        <p:spPr/>
        <p:txBody>
          <a:bodyPr>
            <a:normAutofit/>
          </a:bodyPr>
          <a:lstStyle/>
          <a:p>
            <a:r>
              <a:rPr lang="en-US" b="1" i="1" dirty="0"/>
              <a:t>Atrophy is reduced size of an organ or tissue resulting from a decrease in cell size and number</a:t>
            </a:r>
            <a:r>
              <a:rPr lang="en-US" b="1" dirty="0"/>
              <a:t>. </a:t>
            </a:r>
            <a:endParaRPr lang="en-US" b="1" dirty="0" smtClean="0"/>
          </a:p>
          <a:p>
            <a:r>
              <a:rPr lang="en-US" b="1" dirty="0" smtClean="0"/>
              <a:t>Atrophy </a:t>
            </a:r>
            <a:r>
              <a:rPr lang="en-US" b="1" dirty="0"/>
              <a:t>can be physiologic or pathologic. </a:t>
            </a:r>
            <a:r>
              <a:rPr lang="en-US" b="1" i="1" dirty="0"/>
              <a:t>Physiologic atrophy</a:t>
            </a:r>
            <a:r>
              <a:rPr lang="en-US" b="1" dirty="0"/>
              <a:t> is common during normal </a:t>
            </a:r>
            <a:r>
              <a:rPr lang="en-US" b="1" dirty="0" smtClean="0"/>
              <a:t>development, </a:t>
            </a:r>
            <a:r>
              <a:rPr lang="en-US" b="1" dirty="0"/>
              <a:t>such as the notochord and </a:t>
            </a:r>
            <a:r>
              <a:rPr lang="en-US" b="1" dirty="0" err="1"/>
              <a:t>thyroglossal</a:t>
            </a:r>
            <a:r>
              <a:rPr lang="en-US" b="1" dirty="0"/>
              <a:t> duct, undergo atrophy during fetal development.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ts2.mm.bing.net/th?id=HN.608048961485343562&amp;pid=1.7"/>
          <p:cNvPicPr>
            <a:picLocks noGrp="1"/>
          </p:cNvPicPr>
          <p:nvPr>
            <p:ph sz="quarter" idx="1"/>
          </p:nvPr>
        </p:nvPicPr>
        <p:blipFill>
          <a:blip r:embed="rId2" cstate="print"/>
          <a:srcRect/>
          <a:stretch>
            <a:fillRect/>
          </a:stretch>
        </p:blipFill>
        <p:spPr bwMode="auto">
          <a:xfrm>
            <a:off x="152400" y="152400"/>
            <a:ext cx="4572000" cy="3657600"/>
          </a:xfrm>
          <a:prstGeom prst="rect">
            <a:avLst/>
          </a:prstGeom>
          <a:noFill/>
          <a:ln w="9525">
            <a:noFill/>
            <a:miter lim="800000"/>
            <a:headEnd/>
            <a:tailEnd/>
          </a:ln>
        </p:spPr>
      </p:pic>
      <p:pic>
        <p:nvPicPr>
          <p:cNvPr id="5" name="Picture 4" descr="http://2.bp.blogspot.com/_jBmRY9X5spU/TJKm9AaZGdI/AAAAAAAAAiE/sI5L8ZeWsVE/s1600/alzheimers-brain.jpg"/>
          <p:cNvPicPr/>
          <p:nvPr/>
        </p:nvPicPr>
        <p:blipFill>
          <a:blip r:embed="rId3" cstate="print"/>
          <a:srcRect/>
          <a:stretch>
            <a:fillRect/>
          </a:stretch>
        </p:blipFill>
        <p:spPr bwMode="auto">
          <a:xfrm>
            <a:off x="4724400" y="2438400"/>
            <a:ext cx="4267200" cy="39077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b="1" i="1" dirty="0"/>
              <a:t>Pathologic atrophy</a:t>
            </a:r>
            <a:r>
              <a:rPr lang="en-US" b="1" dirty="0"/>
              <a:t> depends on the underlying </a:t>
            </a:r>
            <a:r>
              <a:rPr lang="en-US" b="1" dirty="0" smtClean="0"/>
              <a:t>cause:</a:t>
            </a:r>
          </a:p>
          <a:p>
            <a:pPr>
              <a:buFont typeface="Wingdings" pitchFamily="2" charset="2"/>
              <a:buChar char="ü"/>
            </a:pPr>
            <a:r>
              <a:rPr lang="en-US" b="1" i="1" dirty="0"/>
              <a:t>Decreased workload (atrophy of disuse</a:t>
            </a:r>
            <a:r>
              <a:rPr lang="en-US" b="1" i="1" dirty="0" smtClean="0"/>
              <a:t>).</a:t>
            </a:r>
          </a:p>
          <a:p>
            <a:pPr>
              <a:buFont typeface="Wingdings" pitchFamily="2" charset="2"/>
              <a:buChar char="ü"/>
            </a:pPr>
            <a:r>
              <a:rPr lang="en-US" b="1" i="1" dirty="0"/>
              <a:t>Loss of </a:t>
            </a:r>
            <a:r>
              <a:rPr lang="en-US" b="1" i="1" dirty="0" err="1"/>
              <a:t>innervation</a:t>
            </a:r>
            <a:r>
              <a:rPr lang="en-US" b="1" i="1" dirty="0"/>
              <a:t> (</a:t>
            </a:r>
            <a:r>
              <a:rPr lang="en-US" b="1" i="1" dirty="0" err="1"/>
              <a:t>denervation</a:t>
            </a:r>
            <a:r>
              <a:rPr lang="en-US" b="1" i="1" dirty="0"/>
              <a:t> atrophy</a:t>
            </a:r>
            <a:r>
              <a:rPr lang="en-US" b="1" i="1" dirty="0" smtClean="0"/>
              <a:t>)</a:t>
            </a:r>
            <a:r>
              <a:rPr lang="en-US" b="1" dirty="0" smtClean="0"/>
              <a:t>.</a:t>
            </a:r>
          </a:p>
          <a:p>
            <a:pPr>
              <a:buFont typeface="Wingdings" pitchFamily="2" charset="2"/>
              <a:buChar char="ü"/>
            </a:pPr>
            <a:r>
              <a:rPr lang="en-US" b="1" i="1" dirty="0"/>
              <a:t>Diminished blood supply</a:t>
            </a:r>
            <a:r>
              <a:rPr lang="en-US" b="1" dirty="0" smtClean="0"/>
              <a:t>.</a:t>
            </a:r>
          </a:p>
          <a:p>
            <a:pPr>
              <a:buFont typeface="Wingdings" pitchFamily="2" charset="2"/>
              <a:buChar char="ü"/>
            </a:pPr>
            <a:r>
              <a:rPr lang="en-US" b="1" i="1" dirty="0"/>
              <a:t>Inadequate nutrition</a:t>
            </a:r>
            <a:r>
              <a:rPr lang="en-US" b="1" dirty="0" smtClean="0"/>
              <a:t>.</a:t>
            </a:r>
          </a:p>
          <a:p>
            <a:pPr>
              <a:buFont typeface="Wingdings" pitchFamily="2" charset="2"/>
              <a:buChar char="ü"/>
            </a:pPr>
            <a:r>
              <a:rPr lang="en-US" b="1" i="1" dirty="0"/>
              <a:t>Loss of endocrine </a:t>
            </a:r>
            <a:r>
              <a:rPr lang="en-US" b="1" i="1" dirty="0" smtClean="0"/>
              <a:t>stimulation.</a:t>
            </a:r>
          </a:p>
          <a:p>
            <a:pPr>
              <a:buFont typeface="Wingdings" pitchFamily="2" charset="2"/>
              <a:buChar char="ü"/>
            </a:pPr>
            <a:r>
              <a:rPr lang="en-US" b="1" i="1" dirty="0"/>
              <a:t>Pressure</a:t>
            </a:r>
            <a:r>
              <a:rPr lang="en-US" b="1" dirty="0"/>
              <a: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C00000"/>
                </a:solidFill>
              </a:rPr>
              <a:t>Mechanisms of Atrophy </a:t>
            </a:r>
            <a:br>
              <a:rPr lang="en-US" b="1" i="1" dirty="0" smtClean="0">
                <a:solidFill>
                  <a:srgbClr val="C00000"/>
                </a:solidFill>
              </a:rPr>
            </a:br>
            <a:endParaRPr lang="en-US" b="1" i="1" dirty="0">
              <a:solidFill>
                <a:srgbClr val="C00000"/>
              </a:solidFill>
            </a:endParaRPr>
          </a:p>
        </p:txBody>
      </p:sp>
      <p:sp>
        <p:nvSpPr>
          <p:cNvPr id="3" name="Content Placeholder 2"/>
          <p:cNvSpPr>
            <a:spLocks noGrp="1"/>
          </p:cNvSpPr>
          <p:nvPr>
            <p:ph sz="quarter" idx="1"/>
          </p:nvPr>
        </p:nvSpPr>
        <p:spPr/>
        <p:txBody>
          <a:bodyPr>
            <a:normAutofit/>
          </a:bodyPr>
          <a:lstStyle/>
          <a:p>
            <a:r>
              <a:rPr lang="en-US" b="1" dirty="0" smtClean="0"/>
              <a:t>Atrophied cells had </a:t>
            </a:r>
            <a:r>
              <a:rPr lang="en-US" b="1" dirty="0"/>
              <a:t>decrease in cell size and organelles, which may reduce the metabolic needs of the cell sufficiently to permit its </a:t>
            </a:r>
            <a:r>
              <a:rPr lang="en-US" b="1" dirty="0" smtClean="0"/>
              <a:t>survival.</a:t>
            </a:r>
          </a:p>
          <a:p>
            <a:r>
              <a:rPr lang="en-US" b="1" i="1" dirty="0" smtClean="0"/>
              <a:t>Atrophy </a:t>
            </a:r>
            <a:r>
              <a:rPr lang="en-US" b="1" i="1" dirty="0"/>
              <a:t>results from decreased protein synthesis and increased protein degradation in </a:t>
            </a:r>
            <a:r>
              <a:rPr lang="en-US" b="1" i="1" dirty="0" smtClean="0"/>
              <a:t>cells (</a:t>
            </a:r>
            <a:r>
              <a:rPr lang="en-US" b="1" i="1" dirty="0" err="1"/>
              <a:t>ubiquitin-proteasome</a:t>
            </a:r>
            <a:r>
              <a:rPr lang="en-US" b="1" i="1" dirty="0"/>
              <a:t> </a:t>
            </a:r>
            <a:r>
              <a:rPr lang="en-US" b="1" i="1" dirty="0" smtClean="0"/>
              <a:t>pathway)</a:t>
            </a:r>
            <a:r>
              <a:rPr lang="en-US" b="1" dirty="0" smtClean="0"/>
              <a:t>.</a:t>
            </a:r>
          </a:p>
          <a:p>
            <a:r>
              <a:rPr lang="en-US" b="1" dirty="0" smtClean="0"/>
              <a:t> </a:t>
            </a:r>
            <a:r>
              <a:rPr lang="en-US" b="1" dirty="0"/>
              <a:t>Protein synthesis decreases because of reduced metabolic activity.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C00000"/>
                </a:solidFill>
              </a:rPr>
              <a:t>H</a:t>
            </a:r>
            <a:r>
              <a:rPr lang="en-US" b="1" i="1" dirty="0" smtClean="0">
                <a:solidFill>
                  <a:srgbClr val="C00000"/>
                </a:solidFill>
              </a:rPr>
              <a:t>omeostasis</a:t>
            </a:r>
            <a:endParaRPr lang="en-US" b="1" i="1" dirty="0">
              <a:solidFill>
                <a:srgbClr val="C00000"/>
              </a:solidFill>
            </a:endParaRPr>
          </a:p>
        </p:txBody>
      </p:sp>
      <p:sp>
        <p:nvSpPr>
          <p:cNvPr id="3" name="Content Placeholder 2"/>
          <p:cNvSpPr>
            <a:spLocks noGrp="1"/>
          </p:cNvSpPr>
          <p:nvPr>
            <p:ph sz="quarter" idx="1"/>
          </p:nvPr>
        </p:nvSpPr>
        <p:spPr/>
        <p:txBody>
          <a:bodyPr>
            <a:normAutofit/>
          </a:bodyPr>
          <a:lstStyle/>
          <a:p>
            <a:r>
              <a:rPr lang="en-US" dirty="0" smtClean="0"/>
              <a:t>Normal cell is in a state of functional and structural balance  with neighboring cells. With a narrow range to handle its physiologic demand and maintaining a steady state.</a:t>
            </a:r>
            <a:endParaRPr lang="en-US" b="1"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a:t>atrophy is also accompanied by increased </a:t>
            </a:r>
            <a:r>
              <a:rPr lang="en-US" b="1" i="1" dirty="0" err="1"/>
              <a:t>autophagy</a:t>
            </a:r>
            <a:r>
              <a:rPr lang="en-US" b="1" dirty="0"/>
              <a:t>, with resulting increases in the number of </a:t>
            </a:r>
            <a:r>
              <a:rPr lang="en-US" b="1" i="1" dirty="0" err="1"/>
              <a:t>autophagic</a:t>
            </a:r>
            <a:r>
              <a:rPr lang="en-US" b="1" i="1" dirty="0"/>
              <a:t> vacuoles</a:t>
            </a:r>
            <a:r>
              <a:rPr lang="en-US" b="1" dirty="0" smtClean="0"/>
              <a:t>.</a:t>
            </a:r>
          </a:p>
          <a:p>
            <a:r>
              <a:rPr lang="en-US" b="1" dirty="0" smtClean="0"/>
              <a:t> </a:t>
            </a:r>
            <a:r>
              <a:rPr lang="en-US" b="1" dirty="0" err="1"/>
              <a:t>Autophagy</a:t>
            </a:r>
            <a:r>
              <a:rPr lang="en-US" b="1" dirty="0"/>
              <a:t> (“self eating”) is the process in which the starved cell eats its own components in an attempt to find nutrients and </a:t>
            </a:r>
            <a:r>
              <a:rPr lang="en-US" b="1" dirty="0" smtClean="0"/>
              <a:t>survive.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solidFill>
                  <a:srgbClr val="C00000"/>
                </a:solidFill>
              </a:rPr>
              <a:t>Metaplasia</a:t>
            </a:r>
            <a:endParaRPr lang="en-US" b="1" i="1" dirty="0">
              <a:solidFill>
                <a:srgbClr val="C00000"/>
              </a:solidFill>
            </a:endParaRPr>
          </a:p>
        </p:txBody>
      </p:sp>
      <p:sp>
        <p:nvSpPr>
          <p:cNvPr id="3" name="Content Placeholder 2"/>
          <p:cNvSpPr>
            <a:spLocks noGrp="1"/>
          </p:cNvSpPr>
          <p:nvPr>
            <p:ph sz="quarter" idx="1"/>
          </p:nvPr>
        </p:nvSpPr>
        <p:spPr/>
        <p:txBody>
          <a:bodyPr/>
          <a:lstStyle/>
          <a:p>
            <a:r>
              <a:rPr lang="en-US" b="1" i="1" dirty="0" err="1"/>
              <a:t>Metaplasia</a:t>
            </a:r>
            <a:r>
              <a:rPr lang="en-US" b="1" i="1" dirty="0"/>
              <a:t> is a reversible change in which one differentiated cell type (epithelial or </a:t>
            </a:r>
            <a:r>
              <a:rPr lang="en-US" b="1" i="1" dirty="0" err="1"/>
              <a:t>mesenchymal</a:t>
            </a:r>
            <a:r>
              <a:rPr lang="en-US" b="1" i="1" dirty="0"/>
              <a:t>) is replaced by another cell type</a:t>
            </a:r>
            <a:r>
              <a:rPr lang="en-US" b="1" dirty="0" smtClean="0"/>
              <a:t>.</a:t>
            </a:r>
          </a:p>
          <a:p>
            <a:r>
              <a:rPr lang="en-US" b="1" dirty="0" smtClean="0"/>
              <a:t> It </a:t>
            </a:r>
            <a:r>
              <a:rPr lang="en-US" b="1" dirty="0"/>
              <a:t>represent an adaptive substitution of cells that are sensitive to stress by cell types better able to withstand </a:t>
            </a:r>
            <a:r>
              <a:rPr lang="en-US" b="1" dirty="0" smtClean="0"/>
              <a:t>the stress.</a:t>
            </a:r>
            <a:endParaRPr lang="en-US" b="1"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dxline.info/img/new_ail/barrett-esophagus.gif"/>
          <p:cNvPicPr>
            <a:picLocks noChangeAspect="1" noChangeArrowheads="1"/>
          </p:cNvPicPr>
          <p:nvPr/>
        </p:nvPicPr>
        <p:blipFill>
          <a:blip r:embed="rId2" cstate="print"/>
          <a:srcRect/>
          <a:stretch>
            <a:fillRect/>
          </a:stretch>
        </p:blipFill>
        <p:spPr bwMode="auto">
          <a:xfrm>
            <a:off x="457200" y="0"/>
            <a:ext cx="7620000" cy="3505200"/>
          </a:xfrm>
          <a:prstGeom prst="rect">
            <a:avLst/>
          </a:prstGeom>
          <a:noFill/>
        </p:spPr>
      </p:pic>
      <p:pic>
        <p:nvPicPr>
          <p:cNvPr id="72708" name="Picture 4" descr="http://pathol.med.stu.edu.cn/pathol/fileUpload/imageUpload/1Injury/19SquasmousMetaplasiaModel.jpg"/>
          <p:cNvPicPr>
            <a:picLocks noChangeAspect="1" noChangeArrowheads="1"/>
          </p:cNvPicPr>
          <p:nvPr/>
        </p:nvPicPr>
        <p:blipFill>
          <a:blip r:embed="rId3" cstate="print"/>
          <a:srcRect/>
          <a:stretch>
            <a:fillRect/>
          </a:stretch>
        </p:blipFill>
        <p:spPr bwMode="auto">
          <a:xfrm>
            <a:off x="838200" y="3733800"/>
            <a:ext cx="7239000" cy="283845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a:t>The most common epithelial </a:t>
            </a:r>
            <a:r>
              <a:rPr lang="en-US" b="1" dirty="0" err="1"/>
              <a:t>metaplasia</a:t>
            </a:r>
            <a:r>
              <a:rPr lang="en-US" b="1" dirty="0"/>
              <a:t> is </a:t>
            </a:r>
            <a:r>
              <a:rPr lang="en-US" b="1" i="1" dirty="0"/>
              <a:t>columnar</a:t>
            </a:r>
            <a:r>
              <a:rPr lang="en-US" b="1" dirty="0"/>
              <a:t> to </a:t>
            </a:r>
            <a:r>
              <a:rPr lang="en-US" b="1" i="1" dirty="0" err="1" smtClean="0"/>
              <a:t>squamous</a:t>
            </a:r>
            <a:r>
              <a:rPr lang="en-US" b="1" dirty="0" smtClean="0"/>
              <a:t>, </a:t>
            </a:r>
            <a:r>
              <a:rPr lang="en-US" b="1" dirty="0"/>
              <a:t>as occurs in the respiratory tract in response to chronic </a:t>
            </a:r>
            <a:r>
              <a:rPr lang="en-US" b="1" dirty="0" smtClean="0"/>
              <a:t>irritation in cigarette smokers.</a:t>
            </a:r>
          </a:p>
          <a:p>
            <a:r>
              <a:rPr lang="en-US" b="1" i="1" dirty="0" err="1"/>
              <a:t>Metaplasia</a:t>
            </a:r>
            <a:r>
              <a:rPr lang="en-US" b="1" i="1" dirty="0"/>
              <a:t> from </a:t>
            </a:r>
            <a:r>
              <a:rPr lang="en-US" b="1" i="1" dirty="0" err="1"/>
              <a:t>squamous</a:t>
            </a:r>
            <a:r>
              <a:rPr lang="en-US" b="1" i="1" dirty="0"/>
              <a:t> to columnar type</a:t>
            </a:r>
            <a:r>
              <a:rPr lang="en-US" b="1" dirty="0"/>
              <a:t> may also occur, as in </a:t>
            </a:r>
            <a:r>
              <a:rPr lang="en-US" b="1" i="1" dirty="0"/>
              <a:t>Barrett </a:t>
            </a:r>
            <a:r>
              <a:rPr lang="en-US" b="1" i="1" dirty="0" smtClean="0"/>
              <a:t>esophagus.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err="1"/>
              <a:t>Metaplasia</a:t>
            </a:r>
            <a:r>
              <a:rPr lang="en-US" b="1" dirty="0"/>
              <a:t> does not result from a change in the phenotype of an already differentiated cell type; instead it is </a:t>
            </a:r>
            <a:r>
              <a:rPr lang="en-US" b="1" i="1" dirty="0"/>
              <a:t>the result of a reprogramming of stem cells that are known to exist in normal tissues, or of undifferentiated </a:t>
            </a:r>
            <a:r>
              <a:rPr lang="en-US" b="1" i="1" dirty="0" err="1"/>
              <a:t>mesenchymal</a:t>
            </a:r>
            <a:r>
              <a:rPr lang="en-US" b="1" i="1" dirty="0"/>
              <a:t> cells present in connective tissue</a:t>
            </a:r>
            <a:r>
              <a:rPr lang="en-US" b="1" dirty="0"/>
              <a: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C00000"/>
                </a:solidFill>
              </a:rPr>
              <a:t>Cell injury</a:t>
            </a:r>
            <a:endParaRPr lang="en-US" b="1" i="1" dirty="0">
              <a:solidFill>
                <a:srgbClr val="C00000"/>
              </a:solidFill>
            </a:endParaRPr>
          </a:p>
        </p:txBody>
      </p:sp>
      <p:sp>
        <p:nvSpPr>
          <p:cNvPr id="3" name="Content Placeholder 2"/>
          <p:cNvSpPr>
            <a:spLocks noGrp="1"/>
          </p:cNvSpPr>
          <p:nvPr>
            <p:ph sz="quarter" idx="1"/>
          </p:nvPr>
        </p:nvSpPr>
        <p:spPr>
          <a:xfrm>
            <a:off x="457200" y="1600200"/>
            <a:ext cx="8458200" cy="4525963"/>
          </a:xfrm>
        </p:spPr>
        <p:txBody>
          <a:bodyPr/>
          <a:lstStyle/>
          <a:p>
            <a:pPr>
              <a:buFont typeface="Wingdings" pitchFamily="2" charset="2"/>
              <a:buChar char="v"/>
            </a:pPr>
            <a:r>
              <a:rPr lang="en-US" b="1" dirty="0" smtClean="0"/>
              <a:t>Cell </a:t>
            </a:r>
            <a:r>
              <a:rPr lang="en-US" b="1" dirty="0"/>
              <a:t>injury results when cells are stressed </a:t>
            </a:r>
            <a:r>
              <a:rPr lang="en-US" b="1" dirty="0" smtClean="0"/>
              <a:t>so severely </a:t>
            </a:r>
            <a:r>
              <a:rPr lang="en-US" b="1" dirty="0"/>
              <a:t>that they are no longer able to </a:t>
            </a:r>
            <a:r>
              <a:rPr lang="en-US" b="1" dirty="0" smtClean="0"/>
              <a:t>adapt.</a:t>
            </a:r>
          </a:p>
          <a:p>
            <a:pPr>
              <a:buFont typeface="Wingdings" pitchFamily="2" charset="2"/>
              <a:buChar char="v"/>
            </a:pPr>
            <a:r>
              <a:rPr lang="en-US" b="1" dirty="0" smtClean="0"/>
              <a:t>The injury depend on: type of stress, severity, type of cell/tissue  affected.(e.g. neuron are more susceptible to ischemic injury than skeletal muscle).</a:t>
            </a:r>
          </a:p>
          <a:p>
            <a:pPr>
              <a:buNone/>
            </a:pPr>
            <a:r>
              <a:rPr lang="en-US" b="1" dirty="0" smtClean="0"/>
              <a:t>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C00000"/>
                </a:solidFill>
              </a:rPr>
              <a:t>Reversible cell injury</a:t>
            </a:r>
            <a:endParaRPr lang="en-US" dirty="0">
              <a:solidFill>
                <a:srgbClr val="C00000"/>
              </a:solidFill>
            </a:endParaRPr>
          </a:p>
        </p:txBody>
      </p:sp>
      <p:sp>
        <p:nvSpPr>
          <p:cNvPr id="3" name="Content Placeholder 2"/>
          <p:cNvSpPr>
            <a:spLocks noGrp="1"/>
          </p:cNvSpPr>
          <p:nvPr>
            <p:ph sz="quarter" idx="1"/>
          </p:nvPr>
        </p:nvSpPr>
        <p:spPr/>
        <p:txBody>
          <a:bodyPr>
            <a:normAutofit/>
          </a:bodyPr>
          <a:lstStyle/>
          <a:p>
            <a:r>
              <a:rPr lang="en-US" b="1" dirty="0" smtClean="0"/>
              <a:t> In </a:t>
            </a:r>
            <a:r>
              <a:rPr lang="en-US" b="1" dirty="0"/>
              <a:t>mild forms of injury, the functional and morphologic changes are reversible </a:t>
            </a:r>
            <a:r>
              <a:rPr lang="en-US" b="1" dirty="0" smtClean="0"/>
              <a:t>.</a:t>
            </a:r>
          </a:p>
          <a:p>
            <a:r>
              <a:rPr lang="en-US" b="1" dirty="0" smtClean="0"/>
              <a:t> </a:t>
            </a:r>
            <a:r>
              <a:rPr lang="en-US" b="1" dirty="0"/>
              <a:t>The hallmarks of reversible injury are reduced oxidative </a:t>
            </a:r>
            <a:r>
              <a:rPr lang="en-US" b="1" dirty="0" err="1"/>
              <a:t>phosphorylation</a:t>
            </a:r>
            <a:r>
              <a:rPr lang="en-US" b="1" dirty="0"/>
              <a:t> with resultant depletion of energy stores in the form of adenosine </a:t>
            </a:r>
            <a:r>
              <a:rPr lang="en-US" b="1" dirty="0" err="1"/>
              <a:t>triphosphate</a:t>
            </a:r>
            <a:r>
              <a:rPr lang="en-US" b="1" dirty="0"/>
              <a:t> (ATP), and cellular swelling caused by changes in ion concentrations and water influx.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dc130.4shared.com/doc/RN-GBOSg/preview_html_43594c96.jpg"/>
          <p:cNvPicPr>
            <a:picLocks noGrp="1"/>
          </p:cNvPicPr>
          <p:nvPr>
            <p:ph sz="quarter" idx="1"/>
          </p:nvPr>
        </p:nvPicPr>
        <p:blipFill>
          <a:blip r:embed="rId2" cstate="print"/>
          <a:srcRect/>
          <a:stretch>
            <a:fillRect/>
          </a:stretch>
        </p:blipFill>
        <p:spPr bwMode="auto">
          <a:xfrm>
            <a:off x="838200" y="0"/>
            <a:ext cx="7543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C00000"/>
                </a:solidFill>
              </a:rPr>
              <a:t>Cell death</a:t>
            </a:r>
            <a:endParaRPr lang="en-US" b="1" i="1" dirty="0">
              <a:solidFill>
                <a:srgbClr val="C00000"/>
              </a:solidFill>
            </a:endParaRPr>
          </a:p>
        </p:txBody>
      </p:sp>
      <p:sp>
        <p:nvSpPr>
          <p:cNvPr id="3" name="Content Placeholder 2"/>
          <p:cNvSpPr>
            <a:spLocks noGrp="1"/>
          </p:cNvSpPr>
          <p:nvPr>
            <p:ph sz="quarter" idx="1"/>
          </p:nvPr>
        </p:nvSpPr>
        <p:spPr/>
        <p:txBody>
          <a:bodyPr>
            <a:normAutofit fontScale="92500" lnSpcReduction="10000"/>
          </a:bodyPr>
          <a:lstStyle/>
          <a:p>
            <a:r>
              <a:rPr lang="en-US" b="1" dirty="0" smtClean="0"/>
              <a:t>When damage </a:t>
            </a:r>
            <a:r>
              <a:rPr lang="en-US" b="1" dirty="0"/>
              <a:t>to membranes is severe, </a:t>
            </a:r>
            <a:r>
              <a:rPr lang="en-US" b="1" dirty="0" err="1"/>
              <a:t>lysosomal</a:t>
            </a:r>
            <a:r>
              <a:rPr lang="en-US" b="1" dirty="0"/>
              <a:t> enzymes enter the cytoplasm and digest the cell, and cellular contents leak out, resulting in </a:t>
            </a:r>
            <a:r>
              <a:rPr lang="en-US" b="1" i="1" dirty="0"/>
              <a:t>necrosis</a:t>
            </a:r>
            <a:r>
              <a:rPr lang="en-US" b="1" dirty="0" smtClean="0"/>
              <a:t>.</a:t>
            </a:r>
          </a:p>
          <a:p>
            <a:r>
              <a:rPr lang="en-US" b="1" dirty="0" smtClean="0"/>
              <a:t> </a:t>
            </a:r>
            <a:r>
              <a:rPr lang="en-US" b="1" dirty="0"/>
              <a:t>In situations when the cell's DNA or proteins are damaged beyond repair, the cell kills itself by </a:t>
            </a:r>
            <a:r>
              <a:rPr lang="en-US" b="1" i="1" dirty="0"/>
              <a:t>apoptosis</a:t>
            </a:r>
            <a:r>
              <a:rPr lang="en-US" b="1" dirty="0"/>
              <a:t>, a form of cell death that is characterized by nuclear dissolution, fragmentation of the cell without complete loss of membrane integrity, and rapid removal of the cellular debris</a:t>
            </a:r>
            <a:r>
              <a:rPr lang="en-US" b="1" dirty="0" smtClean="0"/>
              <a:t>.</a:t>
            </a:r>
          </a:p>
          <a:p>
            <a:r>
              <a:rPr lang="en-US" b="1" dirty="0" smtClean="0"/>
              <a:t> </a:t>
            </a:r>
            <a:r>
              <a:rPr lang="en-US" b="1" i="1" dirty="0"/>
              <a:t>Whereas necrosis is always a pathologic process, apoptosis serves many normal functions and is not necessarily associated with cell injury</a:t>
            </a:r>
            <a:r>
              <a:rPr lang="en-US" b="1" dirty="0"/>
              <a:t>.</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C00000"/>
                </a:solidFill>
              </a:rPr>
              <a:t>Causes of cell injury:</a:t>
            </a:r>
            <a:endParaRPr lang="en-US" b="1" i="1" dirty="0">
              <a:solidFill>
                <a:srgbClr val="C00000"/>
              </a:solidFill>
            </a:endParaRPr>
          </a:p>
        </p:txBody>
      </p:sp>
      <p:sp>
        <p:nvSpPr>
          <p:cNvPr id="3" name="Content Placeholder 2"/>
          <p:cNvSpPr>
            <a:spLocks noGrp="1"/>
          </p:cNvSpPr>
          <p:nvPr>
            <p:ph sz="quarter" idx="1"/>
          </p:nvPr>
        </p:nvSpPr>
        <p:spPr/>
        <p:txBody>
          <a:bodyPr>
            <a:normAutofit/>
          </a:bodyPr>
          <a:lstStyle/>
          <a:p>
            <a:r>
              <a:rPr lang="en-US" dirty="0" smtClean="0"/>
              <a:t>The causes of cell injury are classified as exogenous or endogenous, it can occur due to the following factors:</a:t>
            </a:r>
          </a:p>
          <a:p>
            <a:pPr>
              <a:buFont typeface="Wingdings" pitchFamily="2" charset="2"/>
              <a:buChar char="ü"/>
            </a:pPr>
            <a:r>
              <a:rPr lang="en-US" dirty="0" smtClean="0"/>
              <a:t>Excessive or prolonged normal </a:t>
            </a:r>
            <a:r>
              <a:rPr lang="en-US" dirty="0" smtClean="0"/>
              <a:t>stimuli (</a:t>
            </a:r>
            <a:r>
              <a:rPr lang="en-US" i="1" dirty="0" err="1" smtClean="0"/>
              <a:t>e.g</a:t>
            </a:r>
            <a:r>
              <a:rPr lang="en-US" i="1" dirty="0" smtClean="0"/>
              <a:t> hormones or growth factors).</a:t>
            </a:r>
            <a:endParaRPr lang="en-US" i="1" dirty="0" smtClean="0"/>
          </a:p>
          <a:p>
            <a:pPr>
              <a:buFont typeface="Wingdings" pitchFamily="2" charset="2"/>
              <a:buChar char="ü"/>
            </a:pPr>
            <a:r>
              <a:rPr lang="en-US" dirty="0" smtClean="0"/>
              <a:t>Action of toxins that inhibit the vital cell functions (e.g. oxidative </a:t>
            </a:r>
            <a:r>
              <a:rPr lang="en-US" dirty="0" err="1" smtClean="0"/>
              <a:t>phosphorylation</a:t>
            </a:r>
            <a:r>
              <a:rPr lang="en-US" dirty="0" smtClean="0"/>
              <a:t> or protein synthesis).</a:t>
            </a:r>
          </a:p>
          <a:p>
            <a:pPr>
              <a:buFont typeface="Wingdings" pitchFamily="2" charset="2"/>
              <a:buChar char="ü"/>
            </a:pPr>
            <a:r>
              <a:rPr lang="en-US" dirty="0" smtClean="0"/>
              <a:t>Deficiency of oxygen and /or essential nutrients and metabolites.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C00000"/>
                </a:solidFill>
              </a:rPr>
              <a:t>Adaptation</a:t>
            </a:r>
            <a:endParaRPr lang="en-US" b="1" i="1" dirty="0">
              <a:solidFill>
                <a:srgbClr val="C00000"/>
              </a:solidFill>
            </a:endParaRPr>
          </a:p>
        </p:txBody>
      </p:sp>
      <p:sp>
        <p:nvSpPr>
          <p:cNvPr id="3" name="Content Placeholder 2"/>
          <p:cNvSpPr>
            <a:spLocks noGrp="1"/>
          </p:cNvSpPr>
          <p:nvPr>
            <p:ph sz="quarter" idx="1"/>
          </p:nvPr>
        </p:nvSpPr>
        <p:spPr/>
        <p:txBody>
          <a:bodyPr>
            <a:normAutofit/>
          </a:bodyPr>
          <a:lstStyle/>
          <a:p>
            <a:r>
              <a:rPr lang="en-US" b="1" dirty="0" smtClean="0"/>
              <a:t> </a:t>
            </a:r>
            <a:r>
              <a:rPr lang="en-US" b="1" i="1" dirty="0" smtClean="0"/>
              <a:t>Adaptations</a:t>
            </a:r>
            <a:r>
              <a:rPr lang="en-US" b="1" dirty="0" smtClean="0"/>
              <a:t> are reversible functional and structural responses to more severe physiologic stresses and some pathologic stimuli, during which new but altered steady states are achieved, allowing the cell to survive and continue to function .</a:t>
            </a:r>
            <a:r>
              <a:rPr lang="en-US" b="1" dirty="0" smtClean="0"/>
              <a:t> </a:t>
            </a:r>
            <a:endParaRPr lang="en-US" b="1" dirty="0" smtClean="0"/>
          </a:p>
          <a:p>
            <a:r>
              <a:rPr lang="en-US" b="1" dirty="0"/>
              <a:t>When the stress is eliminated the cell can recover to its original state </a:t>
            </a:r>
            <a:r>
              <a:rPr lang="en-US" b="1" dirty="0" smtClean="0"/>
              <a:t>without </a:t>
            </a:r>
            <a:r>
              <a:rPr lang="en-US" b="1" dirty="0"/>
              <a:t>any harmful consequences</a:t>
            </a:r>
            <a:endParaRPr lang="en-US"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C00000"/>
                </a:solidFill>
              </a:rPr>
              <a:t>Causes of Cell Injury</a:t>
            </a:r>
          </a:p>
        </p:txBody>
      </p:sp>
      <p:sp>
        <p:nvSpPr>
          <p:cNvPr id="3" name="Content Placeholder 2"/>
          <p:cNvSpPr>
            <a:spLocks noGrp="1"/>
          </p:cNvSpPr>
          <p:nvPr>
            <p:ph sz="quarter" idx="1"/>
          </p:nvPr>
        </p:nvSpPr>
        <p:spPr/>
        <p:txBody>
          <a:bodyPr/>
          <a:lstStyle/>
          <a:p>
            <a:r>
              <a:rPr lang="en-US" dirty="0"/>
              <a:t>Oxygen </a:t>
            </a:r>
            <a:r>
              <a:rPr lang="en-US" dirty="0" smtClean="0"/>
              <a:t>Deprivation (</a:t>
            </a:r>
            <a:r>
              <a:rPr lang="en-US" b="1" i="1" dirty="0" smtClean="0"/>
              <a:t>Hypoxia).</a:t>
            </a:r>
          </a:p>
          <a:p>
            <a:r>
              <a:rPr lang="en-US" dirty="0"/>
              <a:t>Physical </a:t>
            </a:r>
            <a:r>
              <a:rPr lang="en-US" dirty="0" smtClean="0"/>
              <a:t>Agents</a:t>
            </a:r>
          </a:p>
          <a:p>
            <a:r>
              <a:rPr lang="en-US" dirty="0" smtClean="0"/>
              <a:t>Chemical </a:t>
            </a:r>
            <a:r>
              <a:rPr lang="en-US" dirty="0"/>
              <a:t>Agents and </a:t>
            </a:r>
            <a:r>
              <a:rPr lang="en-US" dirty="0" smtClean="0"/>
              <a:t>Drugs</a:t>
            </a:r>
          </a:p>
          <a:p>
            <a:r>
              <a:rPr lang="en-US" dirty="0"/>
              <a:t>Infectious </a:t>
            </a:r>
            <a:r>
              <a:rPr lang="en-US" dirty="0" smtClean="0"/>
              <a:t>Agents</a:t>
            </a:r>
          </a:p>
          <a:p>
            <a:r>
              <a:rPr lang="en-US" dirty="0"/>
              <a:t>Immunologic </a:t>
            </a:r>
            <a:r>
              <a:rPr lang="en-US" dirty="0" smtClean="0"/>
              <a:t>Reactions</a:t>
            </a:r>
          </a:p>
          <a:p>
            <a:r>
              <a:rPr lang="en-US" dirty="0"/>
              <a:t>Nutritional </a:t>
            </a:r>
            <a:r>
              <a:rPr lang="en-US" dirty="0" smtClean="0"/>
              <a:t>Imbalances</a:t>
            </a:r>
          </a:p>
          <a:p>
            <a:r>
              <a:rPr lang="en-US" dirty="0"/>
              <a:t>Genetic Derangements</a:t>
            </a:r>
            <a:endParaRPr lang="en-US" b="1" dirty="0"/>
          </a:p>
          <a:p>
            <a:pPr>
              <a:buFont typeface="Wingdings" pitchFamily="2" charset="2"/>
              <a:buChar cha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US" dirty="0" smtClean="0"/>
              <a:t>Hypoxia is the most important cause of cell injury</a:t>
            </a:r>
            <a:r>
              <a:rPr lang="en-US" dirty="0" smtClean="0"/>
              <a:t>.</a:t>
            </a:r>
          </a:p>
          <a:p>
            <a:r>
              <a:rPr lang="en-US" dirty="0" smtClean="0"/>
              <a:t>Hypoxia is a relative deficiency of oxygen .</a:t>
            </a:r>
          </a:p>
          <a:p>
            <a:r>
              <a:rPr lang="en-US" dirty="0" smtClean="0"/>
              <a:t>It may result from reduced supply or increased demand.</a:t>
            </a:r>
          </a:p>
          <a:p>
            <a:r>
              <a:rPr lang="en-US" dirty="0" smtClean="0"/>
              <a:t>Complete block in the oxygen supply is called anoxia.</a:t>
            </a:r>
          </a:p>
          <a:p>
            <a:pPr>
              <a:buNone/>
            </a:pPr>
            <a:endParaRPr lang="en-US"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C00000"/>
                </a:solidFill>
              </a:rPr>
              <a:t>Causes of hypoxia</a:t>
            </a:r>
            <a:endParaRPr lang="en-US" dirty="0">
              <a:solidFill>
                <a:srgbClr val="C00000"/>
              </a:solidFill>
            </a:endParaRPr>
          </a:p>
        </p:txBody>
      </p:sp>
      <p:sp>
        <p:nvSpPr>
          <p:cNvPr id="3" name="Content Placeholder 2"/>
          <p:cNvSpPr>
            <a:spLocks noGrp="1"/>
          </p:cNvSpPr>
          <p:nvPr>
            <p:ph sz="quarter" idx="1"/>
          </p:nvPr>
        </p:nvSpPr>
        <p:spPr/>
        <p:txBody>
          <a:bodyPr>
            <a:normAutofit/>
          </a:bodyPr>
          <a:lstStyle/>
          <a:p>
            <a:pPr>
              <a:buFont typeface="Wingdings" pitchFamily="2" charset="2"/>
              <a:buChar char="ü"/>
            </a:pPr>
            <a:r>
              <a:rPr lang="en-US" b="1" dirty="0" smtClean="0"/>
              <a:t> Reduced </a:t>
            </a:r>
            <a:r>
              <a:rPr lang="en-US" b="1" dirty="0"/>
              <a:t>blood flow (celled </a:t>
            </a:r>
            <a:r>
              <a:rPr lang="en-US" b="1" i="1" dirty="0"/>
              <a:t>ischemia</a:t>
            </a:r>
            <a:r>
              <a:rPr lang="en-US" b="1" dirty="0" smtClean="0"/>
              <a:t>)</a:t>
            </a:r>
          </a:p>
          <a:p>
            <a:pPr>
              <a:buFont typeface="Wingdings" pitchFamily="2" charset="2"/>
              <a:buChar char="ü"/>
            </a:pPr>
            <a:r>
              <a:rPr lang="en-US" b="1" dirty="0" smtClean="0"/>
              <a:t> Inadequate </a:t>
            </a:r>
            <a:r>
              <a:rPr lang="en-US" b="1" dirty="0"/>
              <a:t>oxygenation of the blood due to </a:t>
            </a:r>
            <a:r>
              <a:rPr lang="en-US" b="1" dirty="0" err="1"/>
              <a:t>cardiorespiratory</a:t>
            </a:r>
            <a:r>
              <a:rPr lang="en-US" b="1" dirty="0"/>
              <a:t> </a:t>
            </a:r>
            <a:r>
              <a:rPr lang="en-US" b="1" dirty="0" smtClean="0"/>
              <a:t>failure.</a:t>
            </a:r>
          </a:p>
          <a:p>
            <a:pPr>
              <a:buFont typeface="Wingdings" pitchFamily="2" charset="2"/>
              <a:buChar char="ü"/>
            </a:pPr>
            <a:r>
              <a:rPr lang="en-US" b="1" dirty="0" smtClean="0"/>
              <a:t>Decreased </a:t>
            </a:r>
            <a:r>
              <a:rPr lang="en-US" b="1" dirty="0"/>
              <a:t>oxygen-carrying capacity of the blood, as in anemia or carbon monoxide poisoning (producing a stable carbon </a:t>
            </a:r>
            <a:r>
              <a:rPr lang="en-US" b="1" dirty="0" err="1"/>
              <a:t>monoxyhemoglobin</a:t>
            </a:r>
            <a:r>
              <a:rPr lang="en-US" b="1" dirty="0"/>
              <a:t> that blocks oxygen </a:t>
            </a:r>
            <a:r>
              <a:rPr lang="en-US" b="1" dirty="0" smtClean="0"/>
              <a:t>carriage).</a:t>
            </a:r>
          </a:p>
          <a:p>
            <a:pPr>
              <a:buFont typeface="Wingdings" pitchFamily="2" charset="2"/>
              <a:buChar char="ü"/>
            </a:pPr>
            <a:r>
              <a:rPr lang="en-US" b="1" dirty="0" smtClean="0"/>
              <a:t>Severe </a:t>
            </a:r>
            <a:r>
              <a:rPr lang="en-US" b="1" dirty="0"/>
              <a:t>blood loss.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Exogenous causes include physical, chemical and biological factors, </a:t>
            </a:r>
            <a:r>
              <a:rPr lang="en-US" dirty="0" err="1" smtClean="0"/>
              <a:t>e.g</a:t>
            </a:r>
            <a:r>
              <a:rPr lang="en-US" dirty="0" smtClean="0"/>
              <a:t> heat, cold, toxins, drugs, viruses and bacteria.</a:t>
            </a:r>
          </a:p>
          <a:p>
            <a:r>
              <a:rPr lang="en-US" dirty="0" smtClean="0"/>
              <a:t>Endogenous causes include </a:t>
            </a:r>
            <a:r>
              <a:rPr lang="en-US" dirty="0" err="1" smtClean="0"/>
              <a:t>gentic</a:t>
            </a:r>
            <a:r>
              <a:rPr lang="en-US" dirty="0" smtClean="0"/>
              <a:t> defects, metabolites, hormones, cytokines, and other bioactive substances.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pPr>
              <a:buNone/>
            </a:pPr>
            <a:r>
              <a:rPr lang="en-US" b="1" dirty="0"/>
              <a:t>Reversible injury is characterized </a:t>
            </a:r>
            <a:r>
              <a:rPr lang="en-US" b="1" dirty="0" smtClean="0"/>
              <a:t>by:</a:t>
            </a:r>
          </a:p>
          <a:p>
            <a:pPr>
              <a:buFont typeface="Wingdings" pitchFamily="2" charset="2"/>
              <a:buChar char="ü"/>
            </a:pPr>
            <a:r>
              <a:rPr lang="en-US" b="1" dirty="0" smtClean="0"/>
              <a:t>generalized </a:t>
            </a:r>
            <a:r>
              <a:rPr lang="en-US" b="1" dirty="0"/>
              <a:t>swelling of the cell and its </a:t>
            </a:r>
            <a:r>
              <a:rPr lang="en-US" b="1" dirty="0" smtClean="0"/>
              <a:t>organelles</a:t>
            </a:r>
          </a:p>
          <a:p>
            <a:pPr>
              <a:buFont typeface="Wingdings" pitchFamily="2" charset="2"/>
              <a:buChar char="ü"/>
            </a:pPr>
            <a:r>
              <a:rPr lang="en-US" b="1" dirty="0" err="1" smtClean="0"/>
              <a:t>blebbing</a:t>
            </a:r>
            <a:r>
              <a:rPr lang="en-US" b="1" dirty="0" smtClean="0"/>
              <a:t> </a:t>
            </a:r>
            <a:r>
              <a:rPr lang="en-US" b="1" dirty="0"/>
              <a:t>of the plasma </a:t>
            </a:r>
            <a:r>
              <a:rPr lang="en-US" b="1" dirty="0" smtClean="0"/>
              <a:t>membrane</a:t>
            </a:r>
          </a:p>
          <a:p>
            <a:pPr>
              <a:buFont typeface="Wingdings" pitchFamily="2" charset="2"/>
              <a:buChar char="ü"/>
            </a:pPr>
            <a:r>
              <a:rPr lang="en-US" b="1" dirty="0" smtClean="0"/>
              <a:t> </a:t>
            </a:r>
            <a:r>
              <a:rPr lang="en-US" b="1" dirty="0"/>
              <a:t>detachment of </a:t>
            </a:r>
            <a:r>
              <a:rPr lang="en-US" b="1" dirty="0" err="1"/>
              <a:t>ribosomes</a:t>
            </a:r>
            <a:r>
              <a:rPr lang="en-US" b="1" dirty="0"/>
              <a:t> from the </a:t>
            </a:r>
            <a:r>
              <a:rPr lang="en-US" b="1" dirty="0" smtClean="0"/>
              <a:t>ER</a:t>
            </a:r>
            <a:endParaRPr lang="en-US" b="1" dirty="0"/>
          </a:p>
          <a:p>
            <a:pPr>
              <a:buFont typeface="Wingdings" pitchFamily="2" charset="2"/>
              <a:buChar char="ü"/>
            </a:pPr>
            <a:r>
              <a:rPr lang="en-US" b="1" dirty="0" smtClean="0"/>
              <a:t> </a:t>
            </a:r>
            <a:r>
              <a:rPr lang="en-US" b="1" dirty="0"/>
              <a:t>clumping of nuclear chromatin</a:t>
            </a:r>
            <a:r>
              <a:rPr lang="en-US" b="1" dirty="0" smtClean="0"/>
              <a:t>.</a:t>
            </a:r>
          </a:p>
          <a:p>
            <a:pPr>
              <a:buFont typeface="Wingdings" pitchFamily="2" charset="2"/>
              <a:buChar char="ü"/>
            </a:pPr>
            <a:r>
              <a:rPr lang="en-US" b="1" dirty="0" smtClean="0"/>
              <a:t> </a:t>
            </a:r>
            <a:r>
              <a:rPr lang="en-US" b="1" dirty="0"/>
              <a:t>These morphologic changes are associated with decreased generation of ATP, loss of cell membrane integrity, defects in protein synthesis, </a:t>
            </a:r>
            <a:r>
              <a:rPr lang="en-US" b="1" dirty="0" err="1"/>
              <a:t>cytoskeletal</a:t>
            </a:r>
            <a:r>
              <a:rPr lang="en-US" b="1" dirty="0"/>
              <a:t> damage, and DNA damage.</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a:buNone/>
            </a:pPr>
            <a:r>
              <a:rPr lang="en-US" b="1" dirty="0"/>
              <a:t>Two features of reversible cell injury can be recognized under the light microscope</a:t>
            </a:r>
            <a:r>
              <a:rPr lang="en-US" b="1" dirty="0" smtClean="0"/>
              <a:t>:</a:t>
            </a:r>
          </a:p>
          <a:p>
            <a:pPr>
              <a:buFont typeface="Wingdings" pitchFamily="2" charset="2"/>
              <a:buChar char="Ø"/>
            </a:pPr>
            <a:r>
              <a:rPr lang="en-US" b="1" dirty="0" smtClean="0"/>
              <a:t> </a:t>
            </a:r>
            <a:r>
              <a:rPr lang="en-US" b="1" dirty="0"/>
              <a:t>Cellular swelling appears whenever cells are incapable of maintaining ionic and fluid homeostasis and is the result of failure of energy-dependent ion pumps in the plasma membrane</a:t>
            </a:r>
            <a:r>
              <a:rPr lang="en-US" b="1" dirty="0" smtClean="0"/>
              <a:t>.</a:t>
            </a:r>
          </a:p>
          <a:p>
            <a:pPr>
              <a:buFont typeface="Wingdings" pitchFamily="2" charset="2"/>
              <a:buChar char="Ø"/>
            </a:pPr>
            <a:r>
              <a:rPr lang="en-US" b="1" dirty="0" smtClean="0"/>
              <a:t> </a:t>
            </a:r>
            <a:r>
              <a:rPr lang="en-US" b="1" dirty="0"/>
              <a:t>Fatty change occurs in hypoxic injury and various forms of toxic or metabolic injury. It is manifested by the appearance of lipid vacuoles in the cytoplasm. It is seen mainly in cells involved in and dependent on fat metabolism, such as </a:t>
            </a:r>
            <a:r>
              <a:rPr lang="en-US" b="1" dirty="0" err="1"/>
              <a:t>hepatocytes</a:t>
            </a:r>
            <a:r>
              <a:rPr lang="en-US" b="1" dirty="0"/>
              <a:t> and myocardial cells.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library.med.utah.edu/WebPath/jpeg4/LIVER006.jpg"/>
          <p:cNvPicPr>
            <a:picLocks noGrp="1"/>
          </p:cNvPicPr>
          <p:nvPr>
            <p:ph sz="quarter" idx="1"/>
          </p:nvPr>
        </p:nvPicPr>
        <p:blipFill>
          <a:blip r:embed="rId2" cstate="print"/>
          <a:srcRect/>
          <a:stretch>
            <a:fillRect/>
          </a:stretch>
        </p:blipFill>
        <p:spPr bwMode="auto">
          <a:xfrm>
            <a:off x="4343400" y="0"/>
            <a:ext cx="4800600" cy="4267200"/>
          </a:xfrm>
          <a:prstGeom prst="rect">
            <a:avLst/>
          </a:prstGeom>
          <a:noFill/>
          <a:ln w="9525">
            <a:noFill/>
            <a:miter lim="800000"/>
            <a:headEnd/>
            <a:tailEnd/>
          </a:ln>
        </p:spPr>
      </p:pic>
      <p:pic>
        <p:nvPicPr>
          <p:cNvPr id="5" name="Picture 4" descr="http://medchrome.com/wp-content/uploads/2011/07/normal-liver-histology.jpg"/>
          <p:cNvPicPr/>
          <p:nvPr/>
        </p:nvPicPr>
        <p:blipFill>
          <a:blip r:embed="rId3" cstate="print"/>
          <a:srcRect/>
          <a:stretch>
            <a:fillRect/>
          </a:stretch>
        </p:blipFill>
        <p:spPr bwMode="auto">
          <a:xfrm>
            <a:off x="1" y="0"/>
            <a:ext cx="4343399" cy="3752850"/>
          </a:xfrm>
          <a:prstGeom prst="rect">
            <a:avLst/>
          </a:prstGeom>
          <a:noFill/>
          <a:ln w="9525">
            <a:noFill/>
            <a:miter lim="800000"/>
            <a:headEnd/>
            <a:tailEnd/>
          </a:ln>
        </p:spPr>
      </p:pic>
      <p:sp>
        <p:nvSpPr>
          <p:cNvPr id="6" name="Rectangle 5"/>
          <p:cNvSpPr/>
          <p:nvPr/>
        </p:nvSpPr>
        <p:spPr>
          <a:xfrm>
            <a:off x="4648200" y="4800600"/>
            <a:ext cx="4191000" cy="1477328"/>
          </a:xfrm>
          <a:prstGeom prst="rect">
            <a:avLst/>
          </a:prstGeom>
        </p:spPr>
        <p:txBody>
          <a:bodyPr wrap="square">
            <a:spAutoFit/>
          </a:bodyPr>
          <a:lstStyle/>
          <a:p>
            <a:r>
              <a:rPr lang="en-US" dirty="0" smtClean="0"/>
              <a:t>Fatty liver; many of the </a:t>
            </a:r>
            <a:r>
              <a:rPr lang="en-US" dirty="0" err="1" smtClean="0"/>
              <a:t>hepatocytes</a:t>
            </a:r>
            <a:r>
              <a:rPr lang="en-US" dirty="0" smtClean="0"/>
              <a:t> are distended with fat vacuoles pushing the nuclei to the periphery, other show multiple small vacuoles in the cytoplasm. It is a reversible cell injury.</a:t>
            </a:r>
            <a:endParaRPr lang="en-US" dirty="0"/>
          </a:p>
        </p:txBody>
      </p:sp>
      <p:sp>
        <p:nvSpPr>
          <p:cNvPr id="7" name="Rectangle 6"/>
          <p:cNvSpPr/>
          <p:nvPr/>
        </p:nvSpPr>
        <p:spPr>
          <a:xfrm>
            <a:off x="228600" y="4343400"/>
            <a:ext cx="4343400" cy="1231106"/>
          </a:xfrm>
          <a:prstGeom prst="rect">
            <a:avLst/>
          </a:prstGeom>
        </p:spPr>
        <p:txBody>
          <a:bodyPr wrap="square">
            <a:spAutoFit/>
          </a:bodyPr>
          <a:lstStyle/>
          <a:p>
            <a:r>
              <a:rPr lang="en-US" dirty="0" smtClean="0"/>
              <a:t> </a:t>
            </a:r>
            <a:r>
              <a:rPr lang="en-US" sz="2000" b="1" dirty="0" smtClean="0"/>
              <a:t>Fatty changes:</a:t>
            </a:r>
          </a:p>
          <a:p>
            <a:r>
              <a:rPr lang="en-US" dirty="0" smtClean="0"/>
              <a:t>Causes: alcohol abuse, protein malnutrition, obesity, diabetes, anoxia, toxins( carbon tetrachloride, chloroform).</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1.bp.blogspot.com/-g5mADlG2Ltc/TeopTLDmJOI/AAAAAAAAAS0/iz5SmpaNp6Y/s1600/cellinjury.JPG"/>
          <p:cNvPicPr>
            <a:picLocks noGrp="1"/>
          </p:cNvPicPr>
          <p:nvPr>
            <p:ph sz="quarter" idx="1"/>
          </p:nvPr>
        </p:nvPicPr>
        <p:blipFill>
          <a:blip r:embed="rId2" cstate="print"/>
          <a:srcRect/>
          <a:stretch>
            <a:fillRect/>
          </a:stretch>
        </p:blipFill>
        <p:spPr bwMode="auto">
          <a:xfrm>
            <a:off x="1600200" y="1"/>
            <a:ext cx="588645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smtClean="0">
                <a:solidFill>
                  <a:srgbClr val="FF0000"/>
                </a:solidFill>
              </a:rPr>
              <a:t>Irreversible cell injury</a:t>
            </a:r>
            <a:endParaRPr lang="en-US" b="1" i="1" dirty="0">
              <a:solidFill>
                <a:srgbClr val="FF0000"/>
              </a:solidFill>
            </a:endParaRPr>
          </a:p>
        </p:txBody>
      </p:sp>
      <p:sp>
        <p:nvSpPr>
          <p:cNvPr id="5" name="Content Placeholder 4"/>
          <p:cNvSpPr>
            <a:spLocks noGrp="1"/>
          </p:cNvSpPr>
          <p:nvPr>
            <p:ph sz="quarter" idx="1"/>
          </p:nvPr>
        </p:nvSpPr>
        <p:spPr>
          <a:solidFill>
            <a:schemeClr val="accent2">
              <a:lumMod val="60000"/>
              <a:lumOff val="40000"/>
            </a:schemeClr>
          </a:solidFill>
        </p:spPr>
        <p:txBody>
          <a:bodyPr>
            <a:normAutofit fontScale="92500" lnSpcReduction="10000"/>
          </a:bodyPr>
          <a:lstStyle/>
          <a:p>
            <a:r>
              <a:rPr lang="en-US" b="1" dirty="0" smtClean="0"/>
              <a:t>Necrosis: localized death of cells, tissue, organs in living organism.</a:t>
            </a:r>
          </a:p>
          <a:p>
            <a:r>
              <a:rPr lang="en-US" b="1" dirty="0" smtClean="0"/>
              <a:t>No genes activation.</a:t>
            </a:r>
          </a:p>
          <a:p>
            <a:r>
              <a:rPr lang="en-US" b="1" dirty="0" smtClean="0"/>
              <a:t>The signs are: cell membrane rupture &amp; nuclear changes( </a:t>
            </a:r>
            <a:r>
              <a:rPr lang="en-US" b="1" dirty="0" err="1" smtClean="0"/>
              <a:t>pyknosis</a:t>
            </a:r>
            <a:r>
              <a:rPr lang="en-US" b="1" dirty="0" smtClean="0"/>
              <a:t>, </a:t>
            </a:r>
            <a:r>
              <a:rPr lang="en-US" b="1" dirty="0" err="1" smtClean="0"/>
              <a:t>karyolysis</a:t>
            </a:r>
            <a:r>
              <a:rPr lang="en-US" b="1" dirty="0" smtClean="0"/>
              <a:t>, and </a:t>
            </a:r>
            <a:r>
              <a:rPr lang="en-US" b="1" dirty="0" err="1" smtClean="0"/>
              <a:t>karyorrhexis</a:t>
            </a:r>
            <a:r>
              <a:rPr lang="en-US" b="1" dirty="0" smtClean="0"/>
              <a:t>.</a:t>
            </a:r>
          </a:p>
          <a:p>
            <a:r>
              <a:rPr lang="en-US" b="1" dirty="0" smtClean="0"/>
              <a:t>Elicit an </a:t>
            </a:r>
            <a:r>
              <a:rPr lang="en-US" b="1" dirty="0" err="1" smtClean="0"/>
              <a:t>inflamatory</a:t>
            </a:r>
            <a:r>
              <a:rPr lang="en-US" b="1" dirty="0" smtClean="0"/>
              <a:t> response ( </a:t>
            </a:r>
            <a:r>
              <a:rPr lang="en-US" b="1" dirty="0" err="1" smtClean="0"/>
              <a:t>neutrophils</a:t>
            </a:r>
            <a:r>
              <a:rPr lang="en-US" dirty="0" smtClean="0">
                <a:solidFill>
                  <a:srgbClr val="FFFF00"/>
                </a:solidFill>
              </a:rPr>
              <a:t>).</a:t>
            </a:r>
            <a:endParaRPr lang="en-US" dirty="0">
              <a:solidFill>
                <a:srgbClr val="FFFF00"/>
              </a:solidFill>
            </a:endParaRPr>
          </a:p>
        </p:txBody>
      </p:sp>
      <p:sp>
        <p:nvSpPr>
          <p:cNvPr id="6" name="Content Placeholder 5"/>
          <p:cNvSpPr>
            <a:spLocks noGrp="1"/>
          </p:cNvSpPr>
          <p:nvPr>
            <p:ph sz="quarter" idx="2"/>
          </p:nvPr>
        </p:nvSpPr>
        <p:spPr>
          <a:solidFill>
            <a:schemeClr val="accent6">
              <a:lumMod val="60000"/>
              <a:lumOff val="40000"/>
            </a:schemeClr>
          </a:solidFill>
        </p:spPr>
        <p:txBody>
          <a:bodyPr>
            <a:normAutofit fontScale="92500" lnSpcReduction="10000"/>
          </a:bodyPr>
          <a:lstStyle/>
          <a:p>
            <a:r>
              <a:rPr lang="en-US" b="1" dirty="0" smtClean="0"/>
              <a:t>Apoptosis: programmed cell death based on sequential activation of “death genes” &amp; suicide pathway  enzymes. </a:t>
            </a:r>
          </a:p>
          <a:p>
            <a:r>
              <a:rPr lang="en-US" b="1" dirty="0" smtClean="0"/>
              <a:t>Extrinsic  &amp; intrinsic pathway. </a:t>
            </a:r>
          </a:p>
          <a:p>
            <a:r>
              <a:rPr lang="en-US" b="1" dirty="0" smtClean="0"/>
              <a:t>The cell cytoplasm &amp; nucleus fragment into apoptotic bodies.</a:t>
            </a:r>
          </a:p>
          <a:p>
            <a:r>
              <a:rPr lang="en-US" b="1" dirty="0" err="1" smtClean="0"/>
              <a:t>Phagocytized</a:t>
            </a:r>
            <a:r>
              <a:rPr lang="en-US" b="1" dirty="0" smtClean="0"/>
              <a:t> by neighboring cells or MQ</a:t>
            </a:r>
            <a:r>
              <a:rPr lang="en-US" dirty="0" smtClean="0">
                <a:solidFill>
                  <a:srgbClr val="92D050"/>
                </a:solidFill>
              </a:rPr>
              <a:t>.</a:t>
            </a:r>
            <a:endParaRPr lang="en-US" dirty="0">
              <a:solidFill>
                <a:srgbClr val="92D05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C00000"/>
                </a:solidFill>
              </a:rPr>
              <a:t>Necrosis</a:t>
            </a:r>
            <a:endParaRPr lang="en-US" b="1" i="1" dirty="0">
              <a:solidFill>
                <a:srgbClr val="C00000"/>
              </a:solidFill>
            </a:endParaRPr>
          </a:p>
        </p:txBody>
      </p:sp>
      <p:sp>
        <p:nvSpPr>
          <p:cNvPr id="3" name="Content Placeholder 2"/>
          <p:cNvSpPr>
            <a:spLocks noGrp="1"/>
          </p:cNvSpPr>
          <p:nvPr>
            <p:ph sz="quarter" idx="1"/>
          </p:nvPr>
        </p:nvSpPr>
        <p:spPr/>
        <p:txBody>
          <a:bodyPr>
            <a:normAutofit fontScale="92500"/>
          </a:bodyPr>
          <a:lstStyle/>
          <a:p>
            <a:r>
              <a:rPr lang="en-US" b="1" dirty="0"/>
              <a:t>The morphologic appearance of necrosis is the result of </a:t>
            </a:r>
            <a:r>
              <a:rPr lang="en-US" b="1" i="1" dirty="0" err="1"/>
              <a:t>denaturation</a:t>
            </a:r>
            <a:r>
              <a:rPr lang="en-US" b="1" i="1" dirty="0"/>
              <a:t> of intracellular proteins and enzymatic digestion of the lethally injured cell</a:t>
            </a:r>
            <a:r>
              <a:rPr lang="en-US" b="1" dirty="0"/>
              <a:t> (cells placed immediately in fixative are dead but not necrotic</a:t>
            </a:r>
            <a:r>
              <a:rPr lang="en-US" b="1" dirty="0" smtClean="0"/>
              <a:t>).</a:t>
            </a:r>
          </a:p>
          <a:p>
            <a:r>
              <a:rPr lang="en-US" b="1" dirty="0" smtClean="0"/>
              <a:t> </a:t>
            </a:r>
            <a:r>
              <a:rPr lang="en-US" b="1" dirty="0"/>
              <a:t>Necrotic cells are unable to maintain membrane integrity and their contents often leak out, a process that may elicit inflammation in the surrounding tissue. </a:t>
            </a:r>
            <a:endParaRPr lang="en-US" b="1" dirty="0" smtClean="0"/>
          </a:p>
          <a:p>
            <a:r>
              <a:rPr lang="en-US" b="1" dirty="0" smtClean="0"/>
              <a:t>The </a:t>
            </a:r>
            <a:r>
              <a:rPr lang="en-US" b="1" dirty="0"/>
              <a:t>enzymes that digest the necrotic cell are derived from the </a:t>
            </a:r>
            <a:r>
              <a:rPr lang="en-US" b="1" dirty="0" err="1"/>
              <a:t>lysosomes</a:t>
            </a:r>
            <a:r>
              <a:rPr lang="en-US" b="1" dirty="0"/>
              <a:t> of the dying cells themselves and from the </a:t>
            </a:r>
            <a:r>
              <a:rPr lang="en-US" b="1" dirty="0" err="1"/>
              <a:t>lysosomes</a:t>
            </a:r>
            <a:r>
              <a:rPr lang="en-US" b="1" dirty="0"/>
              <a:t> of leukocytes that are called in as part of the inflammatory reaction.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C00000"/>
                </a:solidFill>
              </a:rPr>
              <a:t>Cell injury</a:t>
            </a:r>
            <a:endParaRPr lang="en-US" b="1" i="1" dirty="0">
              <a:solidFill>
                <a:srgbClr val="C00000"/>
              </a:solidFill>
            </a:endParaRPr>
          </a:p>
        </p:txBody>
      </p:sp>
      <p:sp>
        <p:nvSpPr>
          <p:cNvPr id="3" name="Content Placeholder 2"/>
          <p:cNvSpPr>
            <a:spLocks noGrp="1"/>
          </p:cNvSpPr>
          <p:nvPr>
            <p:ph sz="quarter" idx="1"/>
          </p:nvPr>
        </p:nvSpPr>
        <p:spPr/>
        <p:txBody>
          <a:bodyPr/>
          <a:lstStyle/>
          <a:p>
            <a:r>
              <a:rPr lang="en-US" dirty="0" smtClean="0"/>
              <a:t>Normal cells are in a state of homeostasis ( equilibrium with their environment).</a:t>
            </a:r>
          </a:p>
          <a:p>
            <a:r>
              <a:rPr lang="en-US" dirty="0" smtClean="0"/>
              <a:t>Injury is a set of biochemical and/or morphological changes that occur when the state of homeostasis is disturbed .</a:t>
            </a:r>
          </a:p>
          <a:p>
            <a:r>
              <a:rPr lang="en-US" dirty="0" smtClean="0"/>
              <a:t>Cell injury is either reversible or irreversible. </a:t>
            </a:r>
            <a:endParaRPr lang="en-US" dirty="0" smtClean="0"/>
          </a:p>
          <a:p>
            <a:r>
              <a:rPr lang="en-US" dirty="0"/>
              <a:t>Acute reversible </a:t>
            </a:r>
            <a:r>
              <a:rPr lang="en-US" dirty="0" smtClean="0"/>
              <a:t>injury include</a:t>
            </a:r>
            <a:r>
              <a:rPr lang="en-US" dirty="0"/>
              <a:t/>
            </a:r>
            <a:br>
              <a:rPr lang="en-US" dirty="0"/>
            </a:br>
            <a:r>
              <a:rPr lang="en-US" dirty="0"/>
              <a:t>Cellular </a:t>
            </a:r>
            <a:r>
              <a:rPr lang="en-US" dirty="0" smtClean="0"/>
              <a:t>swelling and </a:t>
            </a:r>
            <a:r>
              <a:rPr lang="en-US" dirty="0"/>
              <a:t>fatty change</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1.bp.blogspot.com/-UbvVaYU8oDI/Tq2XwCjpH7I/AAAAAAAAAZc/gJQijizvvs4/s1600/capture12.jpg"/>
          <p:cNvPicPr>
            <a:picLocks noGrp="1"/>
          </p:cNvPicPr>
          <p:nvPr>
            <p:ph sz="quarter" idx="1"/>
          </p:nvPr>
        </p:nvPicPr>
        <p:blipFill>
          <a:blip r:embed="rId2" cstate="print"/>
          <a:srcRect/>
          <a:stretch>
            <a:fillRect/>
          </a:stretch>
        </p:blipFill>
        <p:spPr bwMode="auto">
          <a:xfrm>
            <a:off x="762000" y="381000"/>
            <a:ext cx="74676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C00000"/>
                </a:solidFill>
              </a:rPr>
              <a:t>Types of Necrosis:</a:t>
            </a:r>
            <a:endParaRPr lang="en-US" b="1" i="1" dirty="0">
              <a:solidFill>
                <a:srgbClr val="C00000"/>
              </a:solidFill>
            </a:endParaRPr>
          </a:p>
        </p:txBody>
      </p:sp>
      <p:sp>
        <p:nvSpPr>
          <p:cNvPr id="3" name="Content Placeholder 2"/>
          <p:cNvSpPr>
            <a:spLocks noGrp="1"/>
          </p:cNvSpPr>
          <p:nvPr>
            <p:ph sz="quarter" idx="1"/>
          </p:nvPr>
        </p:nvSpPr>
        <p:spPr/>
        <p:txBody>
          <a:bodyPr>
            <a:normAutofit fontScale="85000" lnSpcReduction="10000"/>
          </a:bodyPr>
          <a:lstStyle/>
          <a:p>
            <a:pPr>
              <a:buFont typeface="Wingdings" pitchFamily="2" charset="2"/>
              <a:buChar char="Ø"/>
            </a:pPr>
            <a:r>
              <a:rPr lang="en-US" b="1" i="1" u="sng" dirty="0" err="1">
                <a:solidFill>
                  <a:srgbClr val="002060"/>
                </a:solidFill>
              </a:rPr>
              <a:t>Coagulative</a:t>
            </a:r>
            <a:r>
              <a:rPr lang="en-US" b="1" i="1" u="sng" dirty="0">
                <a:solidFill>
                  <a:srgbClr val="002060"/>
                </a:solidFill>
              </a:rPr>
              <a:t> necrosis </a:t>
            </a:r>
            <a:r>
              <a:rPr lang="en-US" b="1" dirty="0" smtClean="0"/>
              <a:t>:is </a:t>
            </a:r>
            <a:r>
              <a:rPr lang="en-US" b="1" dirty="0"/>
              <a:t>a form of necrosis in which the architecture of dead tissues is preserved for </a:t>
            </a:r>
            <a:r>
              <a:rPr lang="en-US" b="1" dirty="0" smtClean="0"/>
              <a:t>several days. </a:t>
            </a:r>
          </a:p>
          <a:p>
            <a:r>
              <a:rPr lang="en-US" b="1" dirty="0" smtClean="0"/>
              <a:t>The </a:t>
            </a:r>
            <a:r>
              <a:rPr lang="en-US" b="1" dirty="0"/>
              <a:t>injury denatures not only structural proteins but also enzymes and so blocks the proteolysis of the dead </a:t>
            </a:r>
            <a:r>
              <a:rPr lang="en-US" b="1" dirty="0" smtClean="0"/>
              <a:t>cells.</a:t>
            </a:r>
          </a:p>
          <a:p>
            <a:r>
              <a:rPr lang="en-US" b="1" dirty="0" smtClean="0"/>
              <a:t>Morphology: </a:t>
            </a:r>
            <a:r>
              <a:rPr lang="en-US" b="1" dirty="0" err="1"/>
              <a:t>eosinophilic</a:t>
            </a:r>
            <a:r>
              <a:rPr lang="en-US" b="1" dirty="0"/>
              <a:t>, </a:t>
            </a:r>
            <a:r>
              <a:rPr lang="en-US" b="1" dirty="0" err="1"/>
              <a:t>anucleate</a:t>
            </a:r>
            <a:r>
              <a:rPr lang="en-US" b="1" dirty="0"/>
              <a:t> </a:t>
            </a:r>
            <a:r>
              <a:rPr lang="en-US" b="1" dirty="0" smtClean="0"/>
              <a:t>cells ; the </a:t>
            </a:r>
            <a:r>
              <a:rPr lang="en-US" b="1" dirty="0"/>
              <a:t>necrotic cells are removed by </a:t>
            </a:r>
            <a:r>
              <a:rPr lang="en-US" b="1" dirty="0" err="1"/>
              <a:t>phagocytosis</a:t>
            </a:r>
            <a:r>
              <a:rPr lang="en-US" b="1" dirty="0"/>
              <a:t> of the cellular debris by infiltrating leukocytes and by digestion of the dead cells by the action of </a:t>
            </a:r>
            <a:r>
              <a:rPr lang="en-US" b="1" dirty="0" err="1"/>
              <a:t>lysosomal</a:t>
            </a:r>
            <a:r>
              <a:rPr lang="en-US" b="1" dirty="0"/>
              <a:t> enzymes of the leukocytes. </a:t>
            </a:r>
            <a:endParaRPr lang="en-US" b="1" dirty="0" smtClean="0"/>
          </a:p>
          <a:p>
            <a:r>
              <a:rPr lang="en-US" b="1" dirty="0" smtClean="0"/>
              <a:t>Ischemia </a:t>
            </a:r>
            <a:r>
              <a:rPr lang="en-US" b="1" dirty="0"/>
              <a:t>caused by obstruction in a vessel may lead to </a:t>
            </a:r>
            <a:r>
              <a:rPr lang="en-US" b="1" dirty="0" err="1"/>
              <a:t>coagulative</a:t>
            </a:r>
            <a:r>
              <a:rPr lang="en-US" b="1" dirty="0"/>
              <a:t> necrosis of the supplied tissue in all organs except the brain</a:t>
            </a:r>
            <a:r>
              <a:rPr lang="en-US" b="1" dirty="0" smtClean="0"/>
              <a:t>.</a:t>
            </a:r>
          </a:p>
          <a:p>
            <a:r>
              <a:rPr lang="en-US" b="1" dirty="0" smtClean="0"/>
              <a:t> </a:t>
            </a:r>
            <a:r>
              <a:rPr lang="en-US" b="1" dirty="0"/>
              <a:t>A localized area of </a:t>
            </a:r>
            <a:r>
              <a:rPr lang="en-US" b="1" dirty="0" err="1"/>
              <a:t>coagulative</a:t>
            </a:r>
            <a:r>
              <a:rPr lang="en-US" b="1" dirty="0"/>
              <a:t> necrosis is called an </a:t>
            </a:r>
            <a:r>
              <a:rPr lang="en-US" b="1" dirty="0" smtClean="0"/>
              <a:t>infarct.</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a:buFont typeface="Wingdings" pitchFamily="2" charset="2"/>
              <a:buChar char="Ø"/>
            </a:pPr>
            <a:r>
              <a:rPr lang="en-US" b="1" i="1" u="sng" dirty="0" err="1">
                <a:solidFill>
                  <a:srgbClr val="002060"/>
                </a:solidFill>
              </a:rPr>
              <a:t>Liquefactive</a:t>
            </a:r>
            <a:r>
              <a:rPr lang="en-US" b="1" i="1" u="sng" dirty="0">
                <a:solidFill>
                  <a:srgbClr val="002060"/>
                </a:solidFill>
              </a:rPr>
              <a:t> </a:t>
            </a:r>
            <a:r>
              <a:rPr lang="en-US" b="1" i="1" u="sng" dirty="0" smtClean="0">
                <a:solidFill>
                  <a:srgbClr val="002060"/>
                </a:solidFill>
              </a:rPr>
              <a:t>necrosis</a:t>
            </a:r>
            <a:r>
              <a:rPr lang="en-US" b="1" dirty="0" smtClean="0"/>
              <a:t>:  </a:t>
            </a:r>
            <a:r>
              <a:rPr lang="en-US" b="1" dirty="0"/>
              <a:t>is characterized by digestion of the dead cells, resulting in transformation of the tissue into a liquid viscous mass</a:t>
            </a:r>
            <a:r>
              <a:rPr lang="en-US" b="1" dirty="0" smtClean="0"/>
              <a:t>.</a:t>
            </a:r>
          </a:p>
          <a:p>
            <a:r>
              <a:rPr lang="en-US" b="1" dirty="0" smtClean="0"/>
              <a:t> </a:t>
            </a:r>
            <a:r>
              <a:rPr lang="en-US" b="1" dirty="0"/>
              <a:t>It is seen in focal </a:t>
            </a:r>
            <a:r>
              <a:rPr lang="en-US" b="1" dirty="0" smtClean="0"/>
              <a:t>bacterial or , </a:t>
            </a:r>
            <a:r>
              <a:rPr lang="en-US" b="1" dirty="0"/>
              <a:t>fungal infections, because microbes stimulate the accumulation of leukocytes and the liberation of enzymes from these cells. </a:t>
            </a:r>
            <a:endParaRPr lang="en-US" b="1" dirty="0" smtClean="0"/>
          </a:p>
          <a:p>
            <a:r>
              <a:rPr lang="en-US" b="1" dirty="0" smtClean="0"/>
              <a:t>The </a:t>
            </a:r>
            <a:r>
              <a:rPr lang="en-US" b="1" dirty="0"/>
              <a:t>necrotic material is frequently creamy yellow because of the presence of dead leukocytes and is </a:t>
            </a:r>
            <a:r>
              <a:rPr lang="en-US" b="1" u="sng" dirty="0"/>
              <a:t>called pus. </a:t>
            </a:r>
            <a:endParaRPr lang="en-US" b="1" dirty="0"/>
          </a:p>
          <a:p>
            <a:r>
              <a:rPr lang="en-US" b="1" dirty="0" smtClean="0"/>
              <a:t> </a:t>
            </a:r>
            <a:r>
              <a:rPr lang="en-US" b="1" dirty="0"/>
              <a:t>hypoxic death of cells within the central nervous system often manifests as </a:t>
            </a:r>
            <a:r>
              <a:rPr lang="en-US" b="1" dirty="0" err="1"/>
              <a:t>liquefactive</a:t>
            </a:r>
            <a:r>
              <a:rPr lang="en-US" b="1" dirty="0"/>
              <a:t> </a:t>
            </a:r>
            <a:r>
              <a:rPr lang="en-US" b="1" dirty="0" smtClean="0"/>
              <a:t>necrosis.</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Font typeface="Wingdings" pitchFamily="2" charset="2"/>
              <a:buChar char="Ø"/>
            </a:pPr>
            <a:r>
              <a:rPr lang="en-US" b="1" i="1" u="sng" dirty="0">
                <a:solidFill>
                  <a:srgbClr val="002060"/>
                </a:solidFill>
              </a:rPr>
              <a:t>Gangrenous necrosis </a:t>
            </a:r>
            <a:r>
              <a:rPr lang="en-US" b="1" i="1" u="sng" dirty="0" smtClean="0">
                <a:solidFill>
                  <a:srgbClr val="002060"/>
                </a:solidFill>
              </a:rPr>
              <a:t>: </a:t>
            </a:r>
            <a:r>
              <a:rPr lang="en-US" b="1" dirty="0" smtClean="0"/>
              <a:t>is </a:t>
            </a:r>
            <a:r>
              <a:rPr lang="en-US" b="1" dirty="0"/>
              <a:t>not a specific pattern of cell death, but the term is commonly used in clinical practice</a:t>
            </a:r>
            <a:r>
              <a:rPr lang="en-US" b="1" dirty="0" smtClean="0"/>
              <a:t>.</a:t>
            </a:r>
          </a:p>
          <a:p>
            <a:r>
              <a:rPr lang="en-US" b="1" dirty="0" smtClean="0"/>
              <a:t> </a:t>
            </a:r>
            <a:r>
              <a:rPr lang="en-US" b="1" dirty="0"/>
              <a:t>It is usually applied to a limb, generally the lower leg, that has lost its blood supply and has undergone necrosis (typically </a:t>
            </a:r>
            <a:r>
              <a:rPr lang="en-US" b="1" dirty="0" err="1"/>
              <a:t>coagulative</a:t>
            </a:r>
            <a:r>
              <a:rPr lang="en-US" b="1" dirty="0"/>
              <a:t> necrosis) involving multiple tissue planes. When bacterial infection is superimposed there is more </a:t>
            </a:r>
            <a:r>
              <a:rPr lang="en-US" b="1" dirty="0" err="1"/>
              <a:t>liquefactive</a:t>
            </a:r>
            <a:r>
              <a:rPr lang="en-US" b="1" dirty="0"/>
              <a:t> necrosis because of the actions of </a:t>
            </a:r>
            <a:r>
              <a:rPr lang="en-US" b="1" dirty="0" err="1"/>
              <a:t>degradative</a:t>
            </a:r>
            <a:r>
              <a:rPr lang="en-US" b="1" dirty="0"/>
              <a:t> enzymes in the bacteria and the attracted </a:t>
            </a:r>
            <a:r>
              <a:rPr lang="en-US" b="1" dirty="0" smtClean="0"/>
              <a:t>leukocytes. </a:t>
            </a:r>
            <a:endParaRPr lang="en-US" b="1" dirty="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Font typeface="Wingdings" pitchFamily="2" charset="2"/>
              <a:buChar char="Ø"/>
            </a:pPr>
            <a:r>
              <a:rPr lang="en-US" b="1" i="1" u="sng" dirty="0" err="1">
                <a:solidFill>
                  <a:srgbClr val="002060"/>
                </a:solidFill>
              </a:rPr>
              <a:t>Caseous</a:t>
            </a:r>
            <a:r>
              <a:rPr lang="en-US" b="1" i="1" u="sng" dirty="0">
                <a:solidFill>
                  <a:srgbClr val="002060"/>
                </a:solidFill>
              </a:rPr>
              <a:t> necrosis </a:t>
            </a:r>
            <a:r>
              <a:rPr lang="en-US" b="1" i="1" dirty="0" smtClean="0">
                <a:solidFill>
                  <a:srgbClr val="002060"/>
                </a:solidFill>
              </a:rPr>
              <a:t>:</a:t>
            </a:r>
            <a:r>
              <a:rPr lang="en-US" b="1" dirty="0" smtClean="0"/>
              <a:t>is used most </a:t>
            </a:r>
            <a:r>
              <a:rPr lang="en-US" b="1" dirty="0"/>
              <a:t>often in foci of </a:t>
            </a:r>
            <a:r>
              <a:rPr lang="en-US" b="1" dirty="0" err="1"/>
              <a:t>tuberculous</a:t>
            </a:r>
            <a:r>
              <a:rPr lang="en-US" b="1" dirty="0"/>
              <a:t> </a:t>
            </a:r>
            <a:r>
              <a:rPr lang="en-US" b="1" dirty="0" smtClean="0"/>
              <a:t>infection. </a:t>
            </a:r>
          </a:p>
          <a:p>
            <a:r>
              <a:rPr lang="en-US" b="1" dirty="0" smtClean="0"/>
              <a:t>The </a:t>
            </a:r>
            <a:r>
              <a:rPr lang="en-US" b="1" dirty="0"/>
              <a:t>term “</a:t>
            </a:r>
            <a:r>
              <a:rPr lang="en-US" b="1" dirty="0" err="1"/>
              <a:t>caseous</a:t>
            </a:r>
            <a:r>
              <a:rPr lang="en-US" b="1" dirty="0"/>
              <a:t>” (</a:t>
            </a:r>
            <a:r>
              <a:rPr lang="en-US" b="1" dirty="0" err="1"/>
              <a:t>cheeselike</a:t>
            </a:r>
            <a:r>
              <a:rPr lang="en-US" b="1" dirty="0"/>
              <a:t>) is derived from the friable white appearance of the area of </a:t>
            </a:r>
            <a:r>
              <a:rPr lang="en-US" b="1" dirty="0" smtClean="0"/>
              <a:t>necrosis. </a:t>
            </a:r>
          </a:p>
          <a:p>
            <a:r>
              <a:rPr lang="en-US" b="1" dirty="0" smtClean="0"/>
              <a:t>On </a:t>
            </a:r>
            <a:r>
              <a:rPr lang="en-US" b="1" dirty="0"/>
              <a:t>microscopic examination, the necrotic area appears as a collection of fragmented or </a:t>
            </a:r>
            <a:r>
              <a:rPr lang="en-US" b="1" dirty="0" err="1"/>
              <a:t>lysed</a:t>
            </a:r>
            <a:r>
              <a:rPr lang="en-US" b="1" dirty="0"/>
              <a:t> cells and amorphous granular debris enclosed within a distinctive inflammatory border; this appearance is characteristic of a focus of inflammation known as a </a:t>
            </a:r>
            <a:r>
              <a:rPr lang="en-US" b="1" u="sng" dirty="0" err="1" smtClean="0"/>
              <a:t>granuloma</a:t>
            </a:r>
            <a:r>
              <a:rPr lang="en-US" b="1" u="sng" dirty="0" smtClean="0"/>
              <a:t>.</a:t>
            </a:r>
            <a:endParaRPr lang="en-US" u="sng"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Font typeface="Wingdings" pitchFamily="2" charset="2"/>
              <a:buChar char="Ø"/>
            </a:pPr>
            <a:r>
              <a:rPr lang="en-US" b="1" i="1" u="sng" dirty="0">
                <a:solidFill>
                  <a:srgbClr val="002060"/>
                </a:solidFill>
              </a:rPr>
              <a:t>Fat </a:t>
            </a:r>
            <a:r>
              <a:rPr lang="en-US" b="1" i="1" u="sng" dirty="0" smtClean="0">
                <a:solidFill>
                  <a:srgbClr val="002060"/>
                </a:solidFill>
              </a:rPr>
              <a:t>necrosis : </a:t>
            </a:r>
            <a:r>
              <a:rPr lang="en-US" b="1" dirty="0" smtClean="0"/>
              <a:t> </a:t>
            </a:r>
            <a:r>
              <a:rPr lang="en-US" b="1" dirty="0"/>
              <a:t>it refers to focal areas of fat destruction, typically resulting from release of activated pancreatic lipases into the substance of the pancreas and the peritoneal cavity. </a:t>
            </a:r>
            <a:endParaRPr lang="en-US" b="1" dirty="0" smtClean="0"/>
          </a:p>
          <a:p>
            <a:r>
              <a:rPr lang="en-US" b="1" dirty="0" smtClean="0"/>
              <a:t>The </a:t>
            </a:r>
            <a:r>
              <a:rPr lang="en-US" b="1" dirty="0"/>
              <a:t>released lipases split the triglyceride esters contained within fat cells. </a:t>
            </a:r>
            <a:endParaRPr lang="en-US" b="1" dirty="0" smtClean="0"/>
          </a:p>
          <a:p>
            <a:r>
              <a:rPr lang="en-US" b="1" dirty="0" smtClean="0"/>
              <a:t>The </a:t>
            </a:r>
            <a:r>
              <a:rPr lang="en-US" b="1" dirty="0"/>
              <a:t>fatty </a:t>
            </a:r>
            <a:r>
              <a:rPr lang="en-US" b="1" dirty="0" smtClean="0"/>
              <a:t>acids, </a:t>
            </a:r>
            <a:r>
              <a:rPr lang="en-US" b="1" dirty="0"/>
              <a:t>combine with calcium to produce grossly visible chalky-white areas (fat </a:t>
            </a:r>
            <a:r>
              <a:rPr lang="en-US" b="1" dirty="0" err="1"/>
              <a:t>saponification</a:t>
            </a:r>
            <a:r>
              <a:rPr lang="en-US" b="1" dirty="0"/>
              <a:t>), which enable the surgeon and the pathologist to identify the lesions .</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Font typeface="Wingdings" pitchFamily="2" charset="2"/>
              <a:buChar char="Ø"/>
            </a:pPr>
            <a:r>
              <a:rPr lang="en-US" b="1" i="1" u="sng" dirty="0" err="1">
                <a:solidFill>
                  <a:srgbClr val="002060"/>
                </a:solidFill>
              </a:rPr>
              <a:t>Fibrinoid</a:t>
            </a:r>
            <a:r>
              <a:rPr lang="en-US" b="1" i="1" u="sng" dirty="0">
                <a:solidFill>
                  <a:srgbClr val="002060"/>
                </a:solidFill>
              </a:rPr>
              <a:t> necrosis </a:t>
            </a:r>
            <a:r>
              <a:rPr lang="en-US" b="1" dirty="0"/>
              <a:t>is a special form of necrosis usually seen in immune reactions involving blood vessels.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C00000"/>
                </a:solidFill>
              </a:rPr>
              <a:t>Apoptosis</a:t>
            </a:r>
            <a:endParaRPr lang="en-US" b="1" i="1" dirty="0">
              <a:solidFill>
                <a:srgbClr val="C00000"/>
              </a:solidFill>
            </a:endParaRPr>
          </a:p>
        </p:txBody>
      </p:sp>
      <p:sp>
        <p:nvSpPr>
          <p:cNvPr id="3" name="Content Placeholder 2"/>
          <p:cNvSpPr>
            <a:spLocks noGrp="1"/>
          </p:cNvSpPr>
          <p:nvPr>
            <p:ph sz="quarter" idx="1"/>
          </p:nvPr>
        </p:nvSpPr>
        <p:spPr/>
        <p:txBody>
          <a:bodyPr/>
          <a:lstStyle/>
          <a:p>
            <a:r>
              <a:rPr lang="en-US" b="1" i="1" dirty="0"/>
              <a:t>Apoptosis</a:t>
            </a:r>
            <a:r>
              <a:rPr lang="en-US" b="1" dirty="0"/>
              <a:t> is a pathway of cell death that is induced by a tightly regulated suicide program in which cells destined to die activate enzymes that degrade the cells' own nuclear DNA and nuclear and </a:t>
            </a:r>
            <a:r>
              <a:rPr lang="en-US" b="1" dirty="0" err="1"/>
              <a:t>cytoplasmic</a:t>
            </a:r>
            <a:r>
              <a:rPr lang="en-US" b="1" dirty="0"/>
              <a:t> proteins.</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a:t>Apoptotic cells break up into fragments, called apoptotic bodies, which contain portions of the cytoplasm and nucleus</a:t>
            </a:r>
            <a:r>
              <a:rPr lang="en-US" b="1" dirty="0" smtClean="0"/>
              <a:t>.</a:t>
            </a:r>
          </a:p>
          <a:p>
            <a:r>
              <a:rPr lang="en-US" b="1" dirty="0" smtClean="0"/>
              <a:t> </a:t>
            </a:r>
            <a:r>
              <a:rPr lang="en-US" b="1" dirty="0"/>
              <a:t>The plasma membrane of the apoptotic cell and bodies remains intact, but its structure is altered in such a way that these become “tasty” targets for phagocytes.</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C00000"/>
                </a:solidFill>
              </a:rPr>
              <a:t>Morphology of apoptosis</a:t>
            </a:r>
            <a:endParaRPr lang="en-US" b="1" i="1" dirty="0">
              <a:solidFill>
                <a:srgbClr val="C00000"/>
              </a:solidFill>
            </a:endParaRPr>
          </a:p>
        </p:txBody>
      </p:sp>
      <p:sp>
        <p:nvSpPr>
          <p:cNvPr id="3" name="Content Placeholder 2"/>
          <p:cNvSpPr>
            <a:spLocks noGrp="1"/>
          </p:cNvSpPr>
          <p:nvPr>
            <p:ph sz="quarter" idx="1"/>
          </p:nvPr>
        </p:nvSpPr>
        <p:spPr/>
        <p:txBody>
          <a:bodyPr>
            <a:normAutofit fontScale="92500"/>
          </a:bodyPr>
          <a:lstStyle/>
          <a:p>
            <a:pPr>
              <a:buFont typeface="Wingdings" pitchFamily="2" charset="2"/>
              <a:buChar char="ü"/>
            </a:pPr>
            <a:r>
              <a:rPr lang="en-US" b="1" dirty="0"/>
              <a:t>Cell </a:t>
            </a:r>
            <a:r>
              <a:rPr lang="en-US" b="1" dirty="0" smtClean="0"/>
              <a:t>shrinkage: </a:t>
            </a:r>
            <a:r>
              <a:rPr lang="en-US" b="1" dirty="0"/>
              <a:t>The cell is smaller in size; the cytoplasm is </a:t>
            </a:r>
            <a:r>
              <a:rPr lang="en-US" b="1" dirty="0" smtClean="0"/>
              <a:t>dense </a:t>
            </a:r>
            <a:r>
              <a:rPr lang="en-US" b="1" dirty="0"/>
              <a:t>and the </a:t>
            </a:r>
            <a:r>
              <a:rPr lang="en-US" b="1" dirty="0" smtClean="0"/>
              <a:t>organelles </a:t>
            </a:r>
            <a:r>
              <a:rPr lang="en-US" b="1" dirty="0"/>
              <a:t>are more tightly packed. </a:t>
            </a:r>
            <a:endParaRPr lang="en-US" b="1" dirty="0" smtClean="0"/>
          </a:p>
          <a:p>
            <a:pPr>
              <a:buFont typeface="Wingdings" pitchFamily="2" charset="2"/>
              <a:buChar char="ü"/>
            </a:pPr>
            <a:r>
              <a:rPr lang="en-US" b="1" dirty="0" smtClean="0"/>
              <a:t>Chromatin condensation: </a:t>
            </a:r>
            <a:r>
              <a:rPr lang="en-US" b="1" dirty="0"/>
              <a:t>This is the most characteristic feature of </a:t>
            </a:r>
            <a:r>
              <a:rPr lang="en-US" b="1" dirty="0" smtClean="0"/>
              <a:t>apoptosis; The </a:t>
            </a:r>
            <a:r>
              <a:rPr lang="en-US" b="1" dirty="0"/>
              <a:t>chromatin aggregates peripherally, under the nuclear membrane, into dense masses of various shapes and sizes ;</a:t>
            </a:r>
            <a:r>
              <a:rPr lang="en-US" b="1" dirty="0" smtClean="0"/>
              <a:t> </a:t>
            </a:r>
            <a:r>
              <a:rPr lang="en-US" b="1" dirty="0"/>
              <a:t>The nucleus itself may break up, producing two or more </a:t>
            </a:r>
            <a:r>
              <a:rPr lang="en-US" b="1" dirty="0" smtClean="0"/>
              <a:t>fragments.</a:t>
            </a:r>
          </a:p>
          <a:p>
            <a:pPr>
              <a:buFont typeface="Wingdings" pitchFamily="2" charset="2"/>
              <a:buChar char="ü"/>
            </a:pPr>
            <a:r>
              <a:rPr lang="en-US" b="1" dirty="0" smtClean="0"/>
              <a:t>Formation </a:t>
            </a:r>
            <a:r>
              <a:rPr lang="en-US" b="1" dirty="0"/>
              <a:t>of </a:t>
            </a:r>
            <a:r>
              <a:rPr lang="en-US" b="1" dirty="0" err="1"/>
              <a:t>cytoplasmic</a:t>
            </a:r>
            <a:r>
              <a:rPr lang="en-US" b="1" dirty="0"/>
              <a:t> blebs and apoptotic </a:t>
            </a:r>
            <a:r>
              <a:rPr lang="en-US" b="1" dirty="0" smtClean="0"/>
              <a:t>bodies.</a:t>
            </a:r>
            <a:endParaRPr lang="en-US" b="1" dirty="0" smtClean="0"/>
          </a:p>
          <a:p>
            <a:pPr>
              <a:buFont typeface="Wingdings" pitchFamily="2" charset="2"/>
              <a:buChar char="ü"/>
            </a:pPr>
            <a:r>
              <a:rPr lang="en-US" b="1" dirty="0" err="1" smtClean="0"/>
              <a:t>Phagocytosis</a:t>
            </a:r>
            <a:r>
              <a:rPr lang="en-US" b="1" dirty="0" smtClean="0"/>
              <a:t> </a:t>
            </a:r>
            <a:r>
              <a:rPr lang="en-US" b="1" dirty="0"/>
              <a:t>of apoptotic cells or cell bodies, usually by macrophages.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Font typeface="Wingdings" pitchFamily="2" charset="2"/>
              <a:buChar char="Ø"/>
            </a:pPr>
            <a:r>
              <a:rPr lang="en-US" b="1" i="1" dirty="0" smtClean="0">
                <a:solidFill>
                  <a:srgbClr val="C00000"/>
                </a:solidFill>
              </a:rPr>
              <a:t>Intracellular accumulations</a:t>
            </a:r>
          </a:p>
          <a:p>
            <a:pPr>
              <a:buFont typeface="Wingdings" pitchFamily="2" charset="2"/>
              <a:buChar char="Ø"/>
            </a:pPr>
            <a:r>
              <a:rPr lang="en-US" b="1" i="1" dirty="0" smtClean="0">
                <a:solidFill>
                  <a:srgbClr val="C00000"/>
                </a:solidFill>
              </a:rPr>
              <a:t>Pathologic calcification</a:t>
            </a:r>
          </a:p>
          <a:p>
            <a:pPr>
              <a:buFont typeface="Wingdings" pitchFamily="2" charset="2"/>
              <a:buChar char="Ø"/>
            </a:pPr>
            <a:r>
              <a:rPr lang="en-US" b="1" i="1" dirty="0" smtClean="0">
                <a:solidFill>
                  <a:srgbClr val="C00000"/>
                </a:solidFill>
              </a:rPr>
              <a:t>Cell </a:t>
            </a:r>
            <a:r>
              <a:rPr lang="en-US" b="1" i="1" dirty="0">
                <a:solidFill>
                  <a:srgbClr val="C00000"/>
                </a:solidFill>
              </a:rPr>
              <a:t>aging.</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Font typeface="Wingdings" pitchFamily="2" charset="2"/>
              <a:buChar char="Ø"/>
            </a:pPr>
            <a:r>
              <a:rPr lang="en-US" b="1" u="sng" dirty="0" smtClean="0"/>
              <a:t>Apoptosis regulated by genes:</a:t>
            </a:r>
          </a:p>
          <a:p>
            <a:r>
              <a:rPr lang="en-US" dirty="0" smtClean="0"/>
              <a:t>bcl2 ( inhibit apoptosis): prevent release of </a:t>
            </a:r>
            <a:r>
              <a:rPr lang="en-US" dirty="0" err="1" smtClean="0"/>
              <a:t>cytochrome</a:t>
            </a:r>
            <a:r>
              <a:rPr lang="en-US" dirty="0" smtClean="0"/>
              <a:t> c from the mitochondria.</a:t>
            </a:r>
          </a:p>
          <a:p>
            <a:r>
              <a:rPr lang="en-US" dirty="0" smtClean="0"/>
              <a:t>P53 ( stimulate apoptosis): elevated by DNA injury and arrests the cell cycle.</a:t>
            </a:r>
          </a:p>
          <a:p>
            <a:r>
              <a:rPr lang="en-US" dirty="0"/>
              <a:t>Apoptosis Induced By the TNF Receptor Family.</a:t>
            </a:r>
            <a:endParaRPr lang="en-US" dirty="0" smtClean="0"/>
          </a:p>
          <a:p>
            <a:pPr>
              <a:buNone/>
            </a:pPr>
            <a:r>
              <a:rPr lang="en-US" dirty="0" smtClean="0"/>
              <a:t> </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Font typeface="Wingdings" pitchFamily="2" charset="2"/>
              <a:buChar char="Ø"/>
            </a:pPr>
            <a:r>
              <a:rPr lang="en-US" b="1" u="sng" dirty="0" smtClean="0"/>
              <a:t>Mechanism:</a:t>
            </a:r>
          </a:p>
          <a:p>
            <a:r>
              <a:rPr lang="en-US" dirty="0" smtClean="0"/>
              <a:t> mediated by cascade of </a:t>
            </a:r>
            <a:r>
              <a:rPr lang="en-US" b="1" i="1" dirty="0" err="1" smtClean="0"/>
              <a:t>caspase</a:t>
            </a:r>
            <a:r>
              <a:rPr lang="en-US" b="1" i="1" dirty="0" smtClean="0"/>
              <a:t>.</a:t>
            </a:r>
          </a:p>
          <a:p>
            <a:r>
              <a:rPr lang="en-US" b="1" i="1" dirty="0" err="1" smtClean="0"/>
              <a:t>Caspase</a:t>
            </a:r>
            <a:r>
              <a:rPr lang="en-US" dirty="0" smtClean="0"/>
              <a:t> digest nuclear and </a:t>
            </a:r>
            <a:r>
              <a:rPr lang="en-US" dirty="0" err="1" smtClean="0"/>
              <a:t>cytoskeletal</a:t>
            </a:r>
            <a:r>
              <a:rPr lang="en-US" dirty="0" smtClean="0"/>
              <a:t> proteins, and activate </a:t>
            </a:r>
            <a:r>
              <a:rPr lang="en-US" b="1" i="1" dirty="0" err="1" smtClean="0"/>
              <a:t>endonuclease</a:t>
            </a:r>
            <a:r>
              <a:rPr lang="en-US" b="1" i="1" dirty="0" smtClean="0"/>
              <a:t>.</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4200" y="457200"/>
            <a:ext cx="2667000" cy="762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rPr>
              <a:t>Normal cell</a:t>
            </a:r>
            <a:endParaRPr lang="en-US" sz="2400" b="1" dirty="0">
              <a:solidFill>
                <a:srgbClr val="C00000"/>
              </a:solidFill>
            </a:endParaRPr>
          </a:p>
        </p:txBody>
      </p:sp>
      <p:sp>
        <p:nvSpPr>
          <p:cNvPr id="5" name="Rectangle 4"/>
          <p:cNvSpPr/>
          <p:nvPr/>
        </p:nvSpPr>
        <p:spPr>
          <a:xfrm>
            <a:off x="1524000" y="1600200"/>
            <a:ext cx="5410200" cy="685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rgbClr val="C00000"/>
                </a:solidFill>
              </a:rPr>
              <a:t>Metabolic changes/ stress/ injurious</a:t>
            </a:r>
            <a:endParaRPr lang="en-US" sz="2400" b="1" dirty="0">
              <a:solidFill>
                <a:srgbClr val="C00000"/>
              </a:solidFill>
            </a:endParaRPr>
          </a:p>
        </p:txBody>
      </p:sp>
      <p:sp>
        <p:nvSpPr>
          <p:cNvPr id="6" name="Oval 5"/>
          <p:cNvSpPr/>
          <p:nvPr/>
        </p:nvSpPr>
        <p:spPr>
          <a:xfrm>
            <a:off x="990600" y="2813538"/>
            <a:ext cx="2470052" cy="92026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smtClean="0">
                <a:solidFill>
                  <a:srgbClr val="C00000"/>
                </a:solidFill>
              </a:rPr>
              <a:t>Adaptation</a:t>
            </a:r>
            <a:endParaRPr lang="en-US" sz="2400" b="1" dirty="0">
              <a:solidFill>
                <a:srgbClr val="C00000"/>
              </a:solidFill>
            </a:endParaRPr>
          </a:p>
        </p:txBody>
      </p:sp>
      <p:sp>
        <p:nvSpPr>
          <p:cNvPr id="7" name="Rounded Rectangle 6"/>
          <p:cNvSpPr/>
          <p:nvPr/>
        </p:nvSpPr>
        <p:spPr>
          <a:xfrm>
            <a:off x="5257800" y="2971800"/>
            <a:ext cx="2514600" cy="68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solidFill>
                  <a:srgbClr val="C00000"/>
                </a:solidFill>
              </a:rPr>
              <a:t>Cell injury</a:t>
            </a:r>
            <a:endParaRPr lang="en-US" sz="2400" b="1" dirty="0">
              <a:solidFill>
                <a:srgbClr val="C00000"/>
              </a:solidFill>
            </a:endParaRPr>
          </a:p>
        </p:txBody>
      </p:sp>
      <p:sp>
        <p:nvSpPr>
          <p:cNvPr id="8" name="Oval 7"/>
          <p:cNvSpPr/>
          <p:nvPr/>
        </p:nvSpPr>
        <p:spPr>
          <a:xfrm>
            <a:off x="3733800" y="4343400"/>
            <a:ext cx="2438400" cy="914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smtClean="0">
                <a:solidFill>
                  <a:srgbClr val="C00000"/>
                </a:solidFill>
              </a:rPr>
              <a:t>Reversible</a:t>
            </a:r>
            <a:endParaRPr lang="en-US" sz="2400" b="1" dirty="0">
              <a:solidFill>
                <a:srgbClr val="C00000"/>
              </a:solidFill>
            </a:endParaRPr>
          </a:p>
        </p:txBody>
      </p:sp>
      <p:sp>
        <p:nvSpPr>
          <p:cNvPr id="9" name="Oval 8"/>
          <p:cNvSpPr/>
          <p:nvPr/>
        </p:nvSpPr>
        <p:spPr>
          <a:xfrm>
            <a:off x="6400800" y="4343400"/>
            <a:ext cx="2514600" cy="914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solidFill>
                  <a:srgbClr val="C00000"/>
                </a:solidFill>
              </a:rPr>
              <a:t>Irreversible / cell death</a:t>
            </a:r>
            <a:endParaRPr lang="en-US" sz="2400" b="1" dirty="0">
              <a:solidFill>
                <a:srgbClr val="C00000"/>
              </a:solidFill>
            </a:endParaRPr>
          </a:p>
        </p:txBody>
      </p:sp>
      <p:sp>
        <p:nvSpPr>
          <p:cNvPr id="10" name="Rounded Rectangle 9"/>
          <p:cNvSpPr/>
          <p:nvPr/>
        </p:nvSpPr>
        <p:spPr>
          <a:xfrm>
            <a:off x="6629400" y="5562600"/>
            <a:ext cx="2209800" cy="11430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400" b="1" dirty="0">
                <a:solidFill>
                  <a:srgbClr val="C00000"/>
                </a:solidFill>
              </a:rPr>
              <a:t>Necrosis</a:t>
            </a:r>
            <a:br>
              <a:rPr lang="en-US" sz="2400" b="1" dirty="0">
                <a:solidFill>
                  <a:srgbClr val="C00000"/>
                </a:solidFill>
              </a:rPr>
            </a:br>
            <a:r>
              <a:rPr lang="en-US" sz="2400" b="1" dirty="0">
                <a:solidFill>
                  <a:srgbClr val="C00000"/>
                </a:solidFill>
              </a:rPr>
              <a:t>Apoptosis</a:t>
            </a:r>
            <a:endParaRPr lang="en-US" sz="2400" dirty="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C00000"/>
                </a:solidFill>
              </a:rPr>
              <a:t>Adaptation response:</a:t>
            </a:r>
            <a:endParaRPr lang="en-US" b="1" i="1" dirty="0">
              <a:solidFill>
                <a:srgbClr val="C00000"/>
              </a:solidFill>
            </a:endParaRPr>
          </a:p>
        </p:txBody>
      </p:sp>
      <p:sp>
        <p:nvSpPr>
          <p:cNvPr id="3" name="Content Placeholder 2"/>
          <p:cNvSpPr>
            <a:spLocks noGrp="1"/>
          </p:cNvSpPr>
          <p:nvPr>
            <p:ph sz="quarter" idx="1"/>
          </p:nvPr>
        </p:nvSpPr>
        <p:spPr>
          <a:solidFill>
            <a:srgbClr val="92D050"/>
          </a:solidFill>
        </p:spPr>
        <p:txBody>
          <a:bodyPr/>
          <a:lstStyle/>
          <a:p>
            <a:pPr>
              <a:buFont typeface="Wingdings" pitchFamily="2" charset="2"/>
              <a:buChar char="v"/>
            </a:pPr>
            <a:r>
              <a:rPr lang="en-US" b="1" dirty="0" smtClean="0"/>
              <a:t>Adaptations are reversible changes in the size, number, phenotype, metabolic activity, or functions of cells in response to changes in their environment </a:t>
            </a:r>
          </a:p>
          <a:p>
            <a:pPr>
              <a:buFont typeface="Wingdings" pitchFamily="2" charset="2"/>
              <a:buChar char="Ø"/>
            </a:pPr>
            <a:r>
              <a:rPr lang="en-US" b="1" dirty="0" smtClean="0">
                <a:solidFill>
                  <a:schemeClr val="tx2">
                    <a:lumMod val="75000"/>
                  </a:schemeClr>
                </a:solidFill>
              </a:rPr>
              <a:t>Hypertrophy</a:t>
            </a:r>
          </a:p>
          <a:p>
            <a:pPr>
              <a:buFont typeface="Wingdings" pitchFamily="2" charset="2"/>
              <a:buChar char="Ø"/>
            </a:pPr>
            <a:r>
              <a:rPr lang="en-US" b="1" dirty="0" smtClean="0">
                <a:solidFill>
                  <a:schemeClr val="tx2">
                    <a:lumMod val="75000"/>
                  </a:schemeClr>
                </a:solidFill>
              </a:rPr>
              <a:t>Hyperplasia</a:t>
            </a:r>
          </a:p>
          <a:p>
            <a:pPr>
              <a:buFont typeface="Wingdings" pitchFamily="2" charset="2"/>
              <a:buChar char="Ø"/>
            </a:pPr>
            <a:r>
              <a:rPr lang="en-US" b="1" dirty="0" smtClean="0">
                <a:solidFill>
                  <a:schemeClr val="tx2">
                    <a:lumMod val="75000"/>
                  </a:schemeClr>
                </a:solidFill>
              </a:rPr>
              <a:t>Atrophy</a:t>
            </a:r>
          </a:p>
          <a:p>
            <a:pPr>
              <a:buFont typeface="Wingdings" pitchFamily="2" charset="2"/>
              <a:buChar char="Ø"/>
            </a:pPr>
            <a:r>
              <a:rPr lang="en-US" b="1" dirty="0" err="1" smtClean="0">
                <a:solidFill>
                  <a:schemeClr val="tx2">
                    <a:lumMod val="75000"/>
                  </a:schemeClr>
                </a:solidFill>
              </a:rPr>
              <a:t>Metaplasia</a:t>
            </a:r>
            <a:endParaRPr lang="en-US" b="1" dirty="0">
              <a:solidFill>
                <a:schemeClr val="tx2">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C00000"/>
                </a:solidFill>
              </a:rPr>
              <a:t>Hypertrophy</a:t>
            </a:r>
            <a:endParaRPr lang="en-US" b="1" i="1" dirty="0">
              <a:solidFill>
                <a:srgbClr val="C00000"/>
              </a:solidFill>
            </a:endParaRPr>
          </a:p>
        </p:txBody>
      </p:sp>
      <p:sp>
        <p:nvSpPr>
          <p:cNvPr id="3" name="Content Placeholder 2"/>
          <p:cNvSpPr>
            <a:spLocks noGrp="1"/>
          </p:cNvSpPr>
          <p:nvPr>
            <p:ph sz="quarter" idx="1"/>
          </p:nvPr>
        </p:nvSpPr>
        <p:spPr/>
        <p:txBody>
          <a:bodyPr>
            <a:normAutofit/>
          </a:bodyPr>
          <a:lstStyle/>
          <a:p>
            <a:r>
              <a:rPr lang="en-US" b="1" i="1" dirty="0"/>
              <a:t>Hypertrophy refers to an increase in the size of cells, resulting in an increase in the size of the </a:t>
            </a:r>
            <a:r>
              <a:rPr lang="en-US" b="1" i="1" dirty="0" smtClean="0"/>
              <a:t>organ.</a:t>
            </a:r>
          </a:p>
          <a:p>
            <a:r>
              <a:rPr lang="en-US" b="1" dirty="0"/>
              <a:t>The increased size of the cells is due to the synthesis of more </a:t>
            </a:r>
            <a:r>
              <a:rPr lang="en-US" b="1" dirty="0" smtClean="0"/>
              <a:t>proteins and cell organelles. </a:t>
            </a:r>
          </a:p>
          <a:p>
            <a:r>
              <a:rPr lang="en-US" b="1" dirty="0"/>
              <a:t>Hypertrophy can be </a:t>
            </a:r>
            <a:r>
              <a:rPr lang="en-US" b="1" i="1" dirty="0"/>
              <a:t>physiologic</a:t>
            </a:r>
            <a:r>
              <a:rPr lang="en-US" b="1" dirty="0"/>
              <a:t> or </a:t>
            </a:r>
            <a:r>
              <a:rPr lang="en-US" b="1" i="1" dirty="0" smtClean="0"/>
              <a:t>pathologic.</a:t>
            </a:r>
          </a:p>
          <a:p>
            <a:r>
              <a:rPr lang="en-US" b="1" dirty="0" smtClean="0"/>
              <a:t>Occurs as a response to </a:t>
            </a:r>
            <a:r>
              <a:rPr lang="en-US" b="1" dirty="0"/>
              <a:t>increased functional demand or by stimulation by hormones and growth </a:t>
            </a:r>
            <a:r>
              <a:rPr lang="en-US" b="1" dirty="0" smtClean="0"/>
              <a:t>factors.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http://classconnection.s3.amazonaws.com/913/flashcards/741913/jpg/picture51317156962735.jpg"/>
          <p:cNvPicPr>
            <a:picLocks noGrp="1"/>
          </p:cNvPicPr>
          <p:nvPr>
            <p:ph sz="quarter" idx="1"/>
          </p:nvPr>
        </p:nvPicPr>
        <p:blipFill>
          <a:blip r:embed="rId2" cstate="print"/>
          <a:srcRect/>
          <a:stretch>
            <a:fillRect/>
          </a:stretch>
        </p:blipFill>
        <p:spPr bwMode="auto">
          <a:xfrm>
            <a:off x="0" y="533401"/>
            <a:ext cx="91440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7341</TotalTime>
  <Words>2372</Words>
  <Application>Microsoft Office PowerPoint</Application>
  <PresentationFormat>On-screen Show (4:3)</PresentationFormat>
  <Paragraphs>164</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Equity</vt:lpstr>
      <vt:lpstr>Pathology lec2</vt:lpstr>
      <vt:lpstr>Homeostasis</vt:lpstr>
      <vt:lpstr>Adaptation</vt:lpstr>
      <vt:lpstr>Cell injury</vt:lpstr>
      <vt:lpstr>Slide 5</vt:lpstr>
      <vt:lpstr>Slide 6</vt:lpstr>
      <vt:lpstr>Adaptation response:</vt:lpstr>
      <vt:lpstr>Hypertrophy</vt:lpstr>
      <vt:lpstr>Slide 9</vt:lpstr>
      <vt:lpstr>Slide 10</vt:lpstr>
      <vt:lpstr>Slide 11</vt:lpstr>
      <vt:lpstr>Hyperplasia</vt:lpstr>
      <vt:lpstr>Slide 13</vt:lpstr>
      <vt:lpstr>Slide 14</vt:lpstr>
      <vt:lpstr>Slide 15</vt:lpstr>
      <vt:lpstr>Atrophy</vt:lpstr>
      <vt:lpstr>Slide 17</vt:lpstr>
      <vt:lpstr>Slide 18</vt:lpstr>
      <vt:lpstr>Mechanisms of Atrophy  </vt:lpstr>
      <vt:lpstr>Slide 20</vt:lpstr>
      <vt:lpstr>Metaplasia</vt:lpstr>
      <vt:lpstr>Slide 22</vt:lpstr>
      <vt:lpstr>Slide 23</vt:lpstr>
      <vt:lpstr>Slide 24</vt:lpstr>
      <vt:lpstr>Cell injury</vt:lpstr>
      <vt:lpstr>Reversible cell injury</vt:lpstr>
      <vt:lpstr>Slide 27</vt:lpstr>
      <vt:lpstr>Cell death</vt:lpstr>
      <vt:lpstr>Causes of cell injury:</vt:lpstr>
      <vt:lpstr>Causes of Cell Injury</vt:lpstr>
      <vt:lpstr>Slide 31</vt:lpstr>
      <vt:lpstr>Causes of hypoxia</vt:lpstr>
      <vt:lpstr>Slide 33</vt:lpstr>
      <vt:lpstr>Slide 34</vt:lpstr>
      <vt:lpstr>Slide 35</vt:lpstr>
      <vt:lpstr>Slide 36</vt:lpstr>
      <vt:lpstr>Slide 37</vt:lpstr>
      <vt:lpstr>Irreversible cell injury</vt:lpstr>
      <vt:lpstr>Necrosis</vt:lpstr>
      <vt:lpstr>Slide 40</vt:lpstr>
      <vt:lpstr>Types of Necrosis:</vt:lpstr>
      <vt:lpstr>Slide 42</vt:lpstr>
      <vt:lpstr>Slide 43</vt:lpstr>
      <vt:lpstr>Slide 44</vt:lpstr>
      <vt:lpstr>Slide 45</vt:lpstr>
      <vt:lpstr>Slide 46</vt:lpstr>
      <vt:lpstr>Apoptosis</vt:lpstr>
      <vt:lpstr>Slide 48</vt:lpstr>
      <vt:lpstr>Morphology of apoptosis</vt:lpstr>
      <vt:lpstr>Slide 50</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41</cp:revision>
  <dcterms:created xsi:type="dcterms:W3CDTF">2019-10-17T15:40:42Z</dcterms:created>
  <dcterms:modified xsi:type="dcterms:W3CDTF">2019-10-22T18:02:26Z</dcterms:modified>
</cp:coreProperties>
</file>